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64" r:id="rId3"/>
    <p:sldId id="276" r:id="rId4"/>
    <p:sldId id="289" r:id="rId5"/>
    <p:sldId id="293" r:id="rId6"/>
    <p:sldId id="277" r:id="rId7"/>
    <p:sldId id="292" r:id="rId8"/>
    <p:sldId id="278" r:id="rId9"/>
    <p:sldId id="285" r:id="rId10"/>
    <p:sldId id="286" r:id="rId11"/>
    <p:sldId id="287" r:id="rId12"/>
    <p:sldId id="279" r:id="rId13"/>
    <p:sldId id="294" r:id="rId14"/>
    <p:sldId id="300" r:id="rId15"/>
    <p:sldId id="299" r:id="rId16"/>
    <p:sldId id="295" r:id="rId17"/>
    <p:sldId id="296" r:id="rId18"/>
    <p:sldId id="297" r:id="rId19"/>
    <p:sldId id="280" r:id="rId20"/>
    <p:sldId id="281" r:id="rId21"/>
    <p:sldId id="290" r:id="rId22"/>
    <p:sldId id="283" r:id="rId23"/>
    <p:sldId id="291" r:id="rId24"/>
    <p:sldId id="288" r:id="rId25"/>
    <p:sldId id="298" r:id="rId26"/>
  </p:sldIdLst>
  <p:sldSz cx="15119350" cy="8504238"/>
  <p:notesSz cx="6858000" cy="9926638"/>
  <p:defaultTextStyle>
    <a:defPPr>
      <a:defRPr lang="en-US"/>
    </a:defPPr>
    <a:lvl1pPr marL="0" algn="l" defTabSz="1133688" rtl="0" eaLnBrk="1" latinLnBrk="0" hangingPunct="1">
      <a:defRPr sz="2232" kern="1200">
        <a:solidFill>
          <a:schemeClr val="tx1"/>
        </a:solidFill>
        <a:latin typeface="+mn-lt"/>
        <a:ea typeface="+mn-ea"/>
        <a:cs typeface="+mn-cs"/>
      </a:defRPr>
    </a:lvl1pPr>
    <a:lvl2pPr marL="566843" algn="l" defTabSz="1133688" rtl="0" eaLnBrk="1" latinLnBrk="0" hangingPunct="1">
      <a:defRPr sz="2232" kern="1200">
        <a:solidFill>
          <a:schemeClr val="tx1"/>
        </a:solidFill>
        <a:latin typeface="+mn-lt"/>
        <a:ea typeface="+mn-ea"/>
        <a:cs typeface="+mn-cs"/>
      </a:defRPr>
    </a:lvl2pPr>
    <a:lvl3pPr marL="1133688" algn="l" defTabSz="1133688" rtl="0" eaLnBrk="1" latinLnBrk="0" hangingPunct="1">
      <a:defRPr sz="2232" kern="1200">
        <a:solidFill>
          <a:schemeClr val="tx1"/>
        </a:solidFill>
        <a:latin typeface="+mn-lt"/>
        <a:ea typeface="+mn-ea"/>
        <a:cs typeface="+mn-cs"/>
      </a:defRPr>
    </a:lvl3pPr>
    <a:lvl4pPr marL="1700532" algn="l" defTabSz="1133688" rtl="0" eaLnBrk="1" latinLnBrk="0" hangingPunct="1">
      <a:defRPr sz="2232" kern="1200">
        <a:solidFill>
          <a:schemeClr val="tx1"/>
        </a:solidFill>
        <a:latin typeface="+mn-lt"/>
        <a:ea typeface="+mn-ea"/>
        <a:cs typeface="+mn-cs"/>
      </a:defRPr>
    </a:lvl4pPr>
    <a:lvl5pPr marL="2267374" algn="l" defTabSz="1133688" rtl="0" eaLnBrk="1" latinLnBrk="0" hangingPunct="1">
      <a:defRPr sz="2232" kern="1200">
        <a:solidFill>
          <a:schemeClr val="tx1"/>
        </a:solidFill>
        <a:latin typeface="+mn-lt"/>
        <a:ea typeface="+mn-ea"/>
        <a:cs typeface="+mn-cs"/>
      </a:defRPr>
    </a:lvl5pPr>
    <a:lvl6pPr marL="2834219" algn="l" defTabSz="1133688" rtl="0" eaLnBrk="1" latinLnBrk="0" hangingPunct="1">
      <a:defRPr sz="2232" kern="1200">
        <a:solidFill>
          <a:schemeClr val="tx1"/>
        </a:solidFill>
        <a:latin typeface="+mn-lt"/>
        <a:ea typeface="+mn-ea"/>
        <a:cs typeface="+mn-cs"/>
      </a:defRPr>
    </a:lvl6pPr>
    <a:lvl7pPr marL="3401062" algn="l" defTabSz="1133688" rtl="0" eaLnBrk="1" latinLnBrk="0" hangingPunct="1">
      <a:defRPr sz="2232" kern="1200">
        <a:solidFill>
          <a:schemeClr val="tx1"/>
        </a:solidFill>
        <a:latin typeface="+mn-lt"/>
        <a:ea typeface="+mn-ea"/>
        <a:cs typeface="+mn-cs"/>
      </a:defRPr>
    </a:lvl7pPr>
    <a:lvl8pPr marL="3967905" algn="l" defTabSz="1133688" rtl="0" eaLnBrk="1" latinLnBrk="0" hangingPunct="1">
      <a:defRPr sz="2232" kern="1200">
        <a:solidFill>
          <a:schemeClr val="tx1"/>
        </a:solidFill>
        <a:latin typeface="+mn-lt"/>
        <a:ea typeface="+mn-ea"/>
        <a:cs typeface="+mn-cs"/>
      </a:defRPr>
    </a:lvl8pPr>
    <a:lvl9pPr marL="4534750" algn="l" defTabSz="1133688" rtl="0" eaLnBrk="1" latinLnBrk="0" hangingPunct="1">
      <a:defRPr sz="223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EBEBEB"/>
    <a:srgbClr val="E6E6E6"/>
    <a:srgbClr val="BDBDBD"/>
    <a:srgbClr val="D2D2D2"/>
    <a:srgbClr val="FFC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6404" autoAdjust="0"/>
  </p:normalViewPr>
  <p:slideViewPr>
    <p:cSldViewPr snapToGrid="0">
      <p:cViewPr varScale="1">
        <p:scale>
          <a:sx n="54" d="100"/>
          <a:sy n="54" d="100"/>
        </p:scale>
        <p:origin x="5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367C2E15-4688-440B-9C52-2636BA08AA88}" type="datetimeFigureOut">
              <a:rPr lang="en-US" smtClean="0"/>
              <a:t>2/22/2021</a:t>
            </a:fld>
            <a:endParaRPr lang="en-US"/>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910AFFA-5062-4563-B65B-2EFC2CF12224}" type="slidenum">
              <a:rPr lang="en-US" smtClean="0"/>
              <a:t>‹#›</a:t>
            </a:fld>
            <a:endParaRPr lang="en-US"/>
          </a:p>
        </p:txBody>
      </p:sp>
    </p:spTree>
    <p:extLst>
      <p:ext uri="{BB962C8B-B14F-4D97-AF65-F5344CB8AC3E}">
        <p14:creationId xmlns:p14="http://schemas.microsoft.com/office/powerpoint/2010/main" val="908015377"/>
      </p:ext>
    </p:extLst>
  </p:cSld>
  <p:clrMap bg1="lt1" tx1="dk1" bg2="lt2" tx2="dk2" accent1="accent1" accent2="accent2" accent3="accent3" accent4="accent4" accent5="accent5" accent6="accent6" hlink="hlink" folHlink="folHlink"/>
  <p:notesStyle>
    <a:lvl1pPr marL="0" algn="l" defTabSz="1133688" rtl="0" eaLnBrk="1" latinLnBrk="0" hangingPunct="1">
      <a:defRPr sz="1488" kern="1200">
        <a:solidFill>
          <a:schemeClr val="tx1"/>
        </a:solidFill>
        <a:latin typeface="+mn-lt"/>
        <a:ea typeface="+mn-ea"/>
        <a:cs typeface="+mn-cs"/>
      </a:defRPr>
    </a:lvl1pPr>
    <a:lvl2pPr marL="566843" algn="l" defTabSz="1133688" rtl="0" eaLnBrk="1" latinLnBrk="0" hangingPunct="1">
      <a:defRPr sz="1488" kern="1200">
        <a:solidFill>
          <a:schemeClr val="tx1"/>
        </a:solidFill>
        <a:latin typeface="+mn-lt"/>
        <a:ea typeface="+mn-ea"/>
        <a:cs typeface="+mn-cs"/>
      </a:defRPr>
    </a:lvl2pPr>
    <a:lvl3pPr marL="1133688" algn="l" defTabSz="1133688" rtl="0" eaLnBrk="1" latinLnBrk="0" hangingPunct="1">
      <a:defRPr sz="1488" kern="1200">
        <a:solidFill>
          <a:schemeClr val="tx1"/>
        </a:solidFill>
        <a:latin typeface="+mn-lt"/>
        <a:ea typeface="+mn-ea"/>
        <a:cs typeface="+mn-cs"/>
      </a:defRPr>
    </a:lvl3pPr>
    <a:lvl4pPr marL="1700532" algn="l" defTabSz="1133688" rtl="0" eaLnBrk="1" latinLnBrk="0" hangingPunct="1">
      <a:defRPr sz="1488" kern="1200">
        <a:solidFill>
          <a:schemeClr val="tx1"/>
        </a:solidFill>
        <a:latin typeface="+mn-lt"/>
        <a:ea typeface="+mn-ea"/>
        <a:cs typeface="+mn-cs"/>
      </a:defRPr>
    </a:lvl4pPr>
    <a:lvl5pPr marL="2267374" algn="l" defTabSz="1133688" rtl="0" eaLnBrk="1" latinLnBrk="0" hangingPunct="1">
      <a:defRPr sz="1488" kern="1200">
        <a:solidFill>
          <a:schemeClr val="tx1"/>
        </a:solidFill>
        <a:latin typeface="+mn-lt"/>
        <a:ea typeface="+mn-ea"/>
        <a:cs typeface="+mn-cs"/>
      </a:defRPr>
    </a:lvl5pPr>
    <a:lvl6pPr marL="2834219" algn="l" defTabSz="1133688" rtl="0" eaLnBrk="1" latinLnBrk="0" hangingPunct="1">
      <a:defRPr sz="1488" kern="1200">
        <a:solidFill>
          <a:schemeClr val="tx1"/>
        </a:solidFill>
        <a:latin typeface="+mn-lt"/>
        <a:ea typeface="+mn-ea"/>
        <a:cs typeface="+mn-cs"/>
      </a:defRPr>
    </a:lvl6pPr>
    <a:lvl7pPr marL="3401062" algn="l" defTabSz="1133688" rtl="0" eaLnBrk="1" latinLnBrk="0" hangingPunct="1">
      <a:defRPr sz="1488" kern="1200">
        <a:solidFill>
          <a:schemeClr val="tx1"/>
        </a:solidFill>
        <a:latin typeface="+mn-lt"/>
        <a:ea typeface="+mn-ea"/>
        <a:cs typeface="+mn-cs"/>
      </a:defRPr>
    </a:lvl7pPr>
    <a:lvl8pPr marL="3967905" algn="l" defTabSz="1133688" rtl="0" eaLnBrk="1" latinLnBrk="0" hangingPunct="1">
      <a:defRPr sz="1488" kern="1200">
        <a:solidFill>
          <a:schemeClr val="tx1"/>
        </a:solidFill>
        <a:latin typeface="+mn-lt"/>
        <a:ea typeface="+mn-ea"/>
        <a:cs typeface="+mn-cs"/>
      </a:defRPr>
    </a:lvl8pPr>
    <a:lvl9pPr marL="4534750" algn="l" defTabSz="1133688" rtl="0" eaLnBrk="1" latinLnBrk="0" hangingPunct="1">
      <a:defRPr sz="14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a:t>
            </a:fld>
            <a:endParaRPr lang="en-US"/>
          </a:p>
        </p:txBody>
      </p:sp>
    </p:spTree>
    <p:extLst>
      <p:ext uri="{BB962C8B-B14F-4D97-AF65-F5344CB8AC3E}">
        <p14:creationId xmlns:p14="http://schemas.microsoft.com/office/powerpoint/2010/main" val="71361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10</a:t>
            </a:fld>
            <a:endParaRPr lang="en-US"/>
          </a:p>
        </p:txBody>
      </p:sp>
    </p:spTree>
    <p:extLst>
      <p:ext uri="{BB962C8B-B14F-4D97-AF65-F5344CB8AC3E}">
        <p14:creationId xmlns:p14="http://schemas.microsoft.com/office/powerpoint/2010/main" val="151305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11</a:t>
            </a:fld>
            <a:endParaRPr lang="en-US"/>
          </a:p>
        </p:txBody>
      </p:sp>
    </p:spTree>
    <p:extLst>
      <p:ext uri="{BB962C8B-B14F-4D97-AF65-F5344CB8AC3E}">
        <p14:creationId xmlns:p14="http://schemas.microsoft.com/office/powerpoint/2010/main" val="200155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12</a:t>
            </a:fld>
            <a:endParaRPr lang="en-US"/>
          </a:p>
        </p:txBody>
      </p:sp>
    </p:spTree>
    <p:extLst>
      <p:ext uri="{BB962C8B-B14F-4D97-AF65-F5344CB8AC3E}">
        <p14:creationId xmlns:p14="http://schemas.microsoft.com/office/powerpoint/2010/main" val="212314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13</a:t>
            </a:fld>
            <a:endParaRPr lang="en-US"/>
          </a:p>
        </p:txBody>
      </p:sp>
    </p:spTree>
    <p:extLst>
      <p:ext uri="{BB962C8B-B14F-4D97-AF65-F5344CB8AC3E}">
        <p14:creationId xmlns:p14="http://schemas.microsoft.com/office/powerpoint/2010/main" val="112595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14</a:t>
            </a:fld>
            <a:endParaRPr lang="en-US"/>
          </a:p>
        </p:txBody>
      </p:sp>
    </p:spTree>
    <p:extLst>
      <p:ext uri="{BB962C8B-B14F-4D97-AF65-F5344CB8AC3E}">
        <p14:creationId xmlns:p14="http://schemas.microsoft.com/office/powerpoint/2010/main" val="182817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15</a:t>
            </a:fld>
            <a:endParaRPr lang="en-US"/>
          </a:p>
        </p:txBody>
      </p:sp>
    </p:spTree>
    <p:extLst>
      <p:ext uri="{BB962C8B-B14F-4D97-AF65-F5344CB8AC3E}">
        <p14:creationId xmlns:p14="http://schemas.microsoft.com/office/powerpoint/2010/main" val="59394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16</a:t>
            </a:fld>
            <a:endParaRPr lang="en-US"/>
          </a:p>
        </p:txBody>
      </p:sp>
    </p:spTree>
    <p:extLst>
      <p:ext uri="{BB962C8B-B14F-4D97-AF65-F5344CB8AC3E}">
        <p14:creationId xmlns:p14="http://schemas.microsoft.com/office/powerpoint/2010/main" val="255371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17</a:t>
            </a:fld>
            <a:endParaRPr lang="en-US"/>
          </a:p>
        </p:txBody>
      </p:sp>
    </p:spTree>
    <p:extLst>
      <p:ext uri="{BB962C8B-B14F-4D97-AF65-F5344CB8AC3E}">
        <p14:creationId xmlns:p14="http://schemas.microsoft.com/office/powerpoint/2010/main" val="195564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18</a:t>
            </a:fld>
            <a:endParaRPr lang="en-US"/>
          </a:p>
        </p:txBody>
      </p:sp>
    </p:spTree>
    <p:extLst>
      <p:ext uri="{BB962C8B-B14F-4D97-AF65-F5344CB8AC3E}">
        <p14:creationId xmlns:p14="http://schemas.microsoft.com/office/powerpoint/2010/main" val="3442049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19</a:t>
            </a:fld>
            <a:endParaRPr lang="en-US"/>
          </a:p>
        </p:txBody>
      </p:sp>
    </p:spTree>
    <p:extLst>
      <p:ext uri="{BB962C8B-B14F-4D97-AF65-F5344CB8AC3E}">
        <p14:creationId xmlns:p14="http://schemas.microsoft.com/office/powerpoint/2010/main" val="27693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a:t>
            </a:fld>
            <a:endParaRPr lang="en-US"/>
          </a:p>
        </p:txBody>
      </p:sp>
    </p:spTree>
    <p:extLst>
      <p:ext uri="{BB962C8B-B14F-4D97-AF65-F5344CB8AC3E}">
        <p14:creationId xmlns:p14="http://schemas.microsoft.com/office/powerpoint/2010/main" val="1630260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20</a:t>
            </a:fld>
            <a:endParaRPr lang="en-US"/>
          </a:p>
        </p:txBody>
      </p:sp>
    </p:spTree>
    <p:extLst>
      <p:ext uri="{BB962C8B-B14F-4D97-AF65-F5344CB8AC3E}">
        <p14:creationId xmlns:p14="http://schemas.microsoft.com/office/powerpoint/2010/main" val="2232017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21</a:t>
            </a:fld>
            <a:endParaRPr lang="en-US"/>
          </a:p>
        </p:txBody>
      </p:sp>
    </p:spTree>
    <p:extLst>
      <p:ext uri="{BB962C8B-B14F-4D97-AF65-F5344CB8AC3E}">
        <p14:creationId xmlns:p14="http://schemas.microsoft.com/office/powerpoint/2010/main" val="20611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22</a:t>
            </a:fld>
            <a:endParaRPr lang="en-US"/>
          </a:p>
        </p:txBody>
      </p:sp>
    </p:spTree>
    <p:extLst>
      <p:ext uri="{BB962C8B-B14F-4D97-AF65-F5344CB8AC3E}">
        <p14:creationId xmlns:p14="http://schemas.microsoft.com/office/powerpoint/2010/main" val="385287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23</a:t>
            </a:fld>
            <a:endParaRPr lang="en-US"/>
          </a:p>
        </p:txBody>
      </p:sp>
    </p:spTree>
    <p:extLst>
      <p:ext uri="{BB962C8B-B14F-4D97-AF65-F5344CB8AC3E}">
        <p14:creationId xmlns:p14="http://schemas.microsoft.com/office/powerpoint/2010/main" val="2377932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24</a:t>
            </a:fld>
            <a:endParaRPr lang="en-US"/>
          </a:p>
        </p:txBody>
      </p:sp>
    </p:spTree>
    <p:extLst>
      <p:ext uri="{BB962C8B-B14F-4D97-AF65-F5344CB8AC3E}">
        <p14:creationId xmlns:p14="http://schemas.microsoft.com/office/powerpoint/2010/main" val="41516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33688" rtl="0" eaLnBrk="1" fontAlgn="auto" latinLnBrk="0" hangingPunct="1">
              <a:lnSpc>
                <a:spcPct val="100000"/>
              </a:lnSpc>
              <a:spcBef>
                <a:spcPts val="0"/>
              </a:spcBef>
              <a:spcAft>
                <a:spcPts val="0"/>
              </a:spcAft>
              <a:buClrTx/>
              <a:buSzTx/>
              <a:buFontTx/>
              <a:buNone/>
              <a:tabLst/>
              <a:defRPr/>
            </a:pPr>
            <a:fld id="{9910AFFA-5062-4563-B65B-2EFC2CF12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3368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76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33688" rtl="0" eaLnBrk="1" fontAlgn="auto" latinLnBrk="0" hangingPunct="1">
              <a:lnSpc>
                <a:spcPct val="100000"/>
              </a:lnSpc>
              <a:spcBef>
                <a:spcPts val="0"/>
              </a:spcBef>
              <a:spcAft>
                <a:spcPts val="0"/>
              </a:spcAft>
              <a:buClrTx/>
              <a:buSzTx/>
              <a:buFontTx/>
              <a:buNone/>
              <a:tabLst/>
              <a:defRPr/>
            </a:pPr>
            <a:fld id="{9910AFFA-5062-4563-B65B-2EFC2CF12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3368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21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33688" rtl="0" eaLnBrk="1" fontAlgn="auto" latinLnBrk="0" hangingPunct="1">
              <a:lnSpc>
                <a:spcPct val="100000"/>
              </a:lnSpc>
              <a:spcBef>
                <a:spcPts val="0"/>
              </a:spcBef>
              <a:spcAft>
                <a:spcPts val="0"/>
              </a:spcAft>
              <a:buClrTx/>
              <a:buSzTx/>
              <a:buFontTx/>
              <a:buNone/>
              <a:tabLst/>
              <a:defRPr/>
            </a:pPr>
            <a:fld id="{9910AFFA-5062-4563-B65B-2EFC2CF12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3368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6</a:t>
            </a:fld>
            <a:endParaRPr lang="en-US"/>
          </a:p>
        </p:txBody>
      </p:sp>
    </p:spTree>
    <p:extLst>
      <p:ext uri="{BB962C8B-B14F-4D97-AF65-F5344CB8AC3E}">
        <p14:creationId xmlns:p14="http://schemas.microsoft.com/office/powerpoint/2010/main" val="35188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7</a:t>
            </a:fld>
            <a:endParaRPr lang="en-US"/>
          </a:p>
        </p:txBody>
      </p:sp>
    </p:spTree>
    <p:extLst>
      <p:ext uri="{BB962C8B-B14F-4D97-AF65-F5344CB8AC3E}">
        <p14:creationId xmlns:p14="http://schemas.microsoft.com/office/powerpoint/2010/main" val="57820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8</a:t>
            </a:fld>
            <a:endParaRPr lang="en-US"/>
          </a:p>
        </p:txBody>
      </p:sp>
    </p:spTree>
    <p:extLst>
      <p:ext uri="{BB962C8B-B14F-4D97-AF65-F5344CB8AC3E}">
        <p14:creationId xmlns:p14="http://schemas.microsoft.com/office/powerpoint/2010/main" val="191819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9</a:t>
            </a:fld>
            <a:endParaRPr lang="en-US"/>
          </a:p>
        </p:txBody>
      </p:sp>
    </p:spTree>
    <p:extLst>
      <p:ext uri="{BB962C8B-B14F-4D97-AF65-F5344CB8AC3E}">
        <p14:creationId xmlns:p14="http://schemas.microsoft.com/office/powerpoint/2010/main" val="101667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19" y="1391782"/>
            <a:ext cx="11339513" cy="2960735"/>
          </a:xfrm>
        </p:spPr>
        <p:txBody>
          <a:bodyPr anchor="b"/>
          <a:lstStyle>
            <a:lvl1pPr algn="ctr">
              <a:defRPr sz="7440"/>
            </a:lvl1pPr>
          </a:lstStyle>
          <a:p>
            <a:r>
              <a:rPr lang="en-US"/>
              <a:t>Click to edit Master title style</a:t>
            </a:r>
            <a:endParaRPr lang="en-US" dirty="0"/>
          </a:p>
        </p:txBody>
      </p:sp>
      <p:sp>
        <p:nvSpPr>
          <p:cNvPr id="3" name="Subtitle 2"/>
          <p:cNvSpPr>
            <a:spLocks noGrp="1"/>
          </p:cNvSpPr>
          <p:nvPr>
            <p:ph type="subTitle" idx="1"/>
          </p:nvPr>
        </p:nvSpPr>
        <p:spPr>
          <a:xfrm>
            <a:off x="1889919" y="4466694"/>
            <a:ext cx="11339513" cy="2053222"/>
          </a:xfrm>
        </p:spPr>
        <p:txBody>
          <a:bodyPr/>
          <a:lstStyle>
            <a:lvl1pPr marL="0" indent="0" algn="ctr">
              <a:buNone/>
              <a:defRPr sz="2976"/>
            </a:lvl1pPr>
            <a:lvl2pPr marL="566928" indent="0" algn="ctr">
              <a:buNone/>
              <a:defRPr sz="2480"/>
            </a:lvl2pPr>
            <a:lvl3pPr marL="1133856" indent="0" algn="ctr">
              <a:buNone/>
              <a:defRPr sz="2232"/>
            </a:lvl3pPr>
            <a:lvl4pPr marL="1700784" indent="0" algn="ctr">
              <a:buNone/>
              <a:defRPr sz="1984"/>
            </a:lvl4pPr>
            <a:lvl5pPr marL="2267712" indent="0" algn="ctr">
              <a:buNone/>
              <a:defRPr sz="1984"/>
            </a:lvl5pPr>
            <a:lvl6pPr marL="2834640" indent="0" algn="ctr">
              <a:buNone/>
              <a:defRPr sz="1984"/>
            </a:lvl6pPr>
            <a:lvl7pPr marL="3401568" indent="0" algn="ctr">
              <a:buNone/>
              <a:defRPr sz="1984"/>
            </a:lvl7pPr>
            <a:lvl8pPr marL="3968496" indent="0" algn="ctr">
              <a:buNone/>
              <a:defRPr sz="1984"/>
            </a:lvl8pPr>
            <a:lvl9pPr marL="4535424" indent="0" algn="ctr">
              <a:buNone/>
              <a:defRPr sz="19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36236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2966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5" y="452772"/>
            <a:ext cx="3260110" cy="72069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5" y="452772"/>
            <a:ext cx="9591338" cy="720694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17397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8081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1" y="2120155"/>
            <a:ext cx="13040439" cy="3537526"/>
          </a:xfrm>
        </p:spPr>
        <p:txBody>
          <a:bodyPr anchor="b"/>
          <a:lstStyle>
            <a:lvl1pPr>
              <a:defRPr sz="7440"/>
            </a:lvl1pPr>
          </a:lstStyle>
          <a:p>
            <a:r>
              <a:rPr lang="en-US"/>
              <a:t>Click to edit Master title style</a:t>
            </a:r>
            <a:endParaRPr lang="en-US" dirty="0"/>
          </a:p>
        </p:txBody>
      </p:sp>
      <p:sp>
        <p:nvSpPr>
          <p:cNvPr id="3" name="Text Placeholder 2"/>
          <p:cNvSpPr>
            <a:spLocks noGrp="1"/>
          </p:cNvSpPr>
          <p:nvPr>
            <p:ph type="body" idx="1"/>
          </p:nvPr>
        </p:nvSpPr>
        <p:spPr>
          <a:xfrm>
            <a:off x="1031581" y="5691148"/>
            <a:ext cx="13040439" cy="1860301"/>
          </a:xfrm>
        </p:spPr>
        <p:txBody>
          <a:bodyPr/>
          <a:lstStyle>
            <a:lvl1pPr marL="0" indent="0">
              <a:buNone/>
              <a:defRPr sz="2976">
                <a:solidFill>
                  <a:schemeClr val="tx1">
                    <a:tint val="75000"/>
                  </a:schemeClr>
                </a:solidFill>
              </a:defRPr>
            </a:lvl1pPr>
            <a:lvl2pPr marL="566928" indent="0">
              <a:buNone/>
              <a:defRPr sz="2480">
                <a:solidFill>
                  <a:schemeClr val="tx1">
                    <a:tint val="75000"/>
                  </a:schemeClr>
                </a:solidFill>
              </a:defRPr>
            </a:lvl2pPr>
            <a:lvl3pPr marL="1133856" indent="0">
              <a:buNone/>
              <a:defRPr sz="2232">
                <a:solidFill>
                  <a:schemeClr val="tx1">
                    <a:tint val="75000"/>
                  </a:schemeClr>
                </a:solidFill>
              </a:defRPr>
            </a:lvl3pPr>
            <a:lvl4pPr marL="1700784" indent="0">
              <a:buNone/>
              <a:defRPr sz="1984">
                <a:solidFill>
                  <a:schemeClr val="tx1">
                    <a:tint val="75000"/>
                  </a:schemeClr>
                </a:solidFill>
              </a:defRPr>
            </a:lvl4pPr>
            <a:lvl5pPr marL="2267712" indent="0">
              <a:buNone/>
              <a:defRPr sz="1984">
                <a:solidFill>
                  <a:schemeClr val="tx1">
                    <a:tint val="75000"/>
                  </a:schemeClr>
                </a:solidFill>
              </a:defRPr>
            </a:lvl5pPr>
            <a:lvl6pPr marL="2834640" indent="0">
              <a:buNone/>
              <a:defRPr sz="1984">
                <a:solidFill>
                  <a:schemeClr val="tx1">
                    <a:tint val="75000"/>
                  </a:schemeClr>
                </a:solidFill>
              </a:defRPr>
            </a:lvl6pPr>
            <a:lvl7pPr marL="3401568" indent="0">
              <a:buNone/>
              <a:defRPr sz="1984">
                <a:solidFill>
                  <a:schemeClr val="tx1">
                    <a:tint val="75000"/>
                  </a:schemeClr>
                </a:solidFill>
              </a:defRPr>
            </a:lvl7pPr>
            <a:lvl8pPr marL="3968496" indent="0">
              <a:buNone/>
              <a:defRPr sz="1984">
                <a:solidFill>
                  <a:schemeClr val="tx1">
                    <a:tint val="75000"/>
                  </a:schemeClr>
                </a:solidFill>
              </a:defRPr>
            </a:lvl8pPr>
            <a:lvl9pPr marL="4535424" indent="0">
              <a:buNone/>
              <a:defRPr sz="198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A4DC16-4C75-40D4-A147-64A22E08530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2382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263860"/>
            <a:ext cx="6425724" cy="539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263860"/>
            <a:ext cx="6425724" cy="539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A4DC16-4C75-40D4-A147-64A22E085307}"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56595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452772"/>
            <a:ext cx="13040439" cy="1643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5" y="2084720"/>
            <a:ext cx="63961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a:t>Edit Master text styles</a:t>
            </a:r>
          </a:p>
        </p:txBody>
      </p:sp>
      <p:sp>
        <p:nvSpPr>
          <p:cNvPr id="4" name="Content Placeholder 3"/>
          <p:cNvSpPr>
            <a:spLocks noGrp="1"/>
          </p:cNvSpPr>
          <p:nvPr>
            <p:ph sz="half" idx="2"/>
          </p:nvPr>
        </p:nvSpPr>
        <p:spPr>
          <a:xfrm>
            <a:off x="1041425" y="3106409"/>
            <a:ext cx="6396193" cy="456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1" y="2084720"/>
            <a:ext cx="64276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a:t>Edit Master text styles</a:t>
            </a:r>
          </a:p>
        </p:txBody>
      </p:sp>
      <p:sp>
        <p:nvSpPr>
          <p:cNvPr id="6" name="Content Placeholder 5"/>
          <p:cNvSpPr>
            <a:spLocks noGrp="1"/>
          </p:cNvSpPr>
          <p:nvPr>
            <p:ph sz="quarter" idx="4"/>
          </p:nvPr>
        </p:nvSpPr>
        <p:spPr>
          <a:xfrm>
            <a:off x="7654171" y="3106409"/>
            <a:ext cx="6427693" cy="456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4DC16-4C75-40D4-A147-64A22E085307}"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17283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4DC16-4C75-40D4-A147-64A22E085307}"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863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4DC16-4C75-40D4-A147-64A22E085307}"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62995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a:t>Click to edit Master title style</a:t>
            </a:r>
            <a:endParaRPr lang="en-US" dirty="0"/>
          </a:p>
        </p:txBody>
      </p:sp>
      <p:sp>
        <p:nvSpPr>
          <p:cNvPr id="3" name="Content Placeholder 2"/>
          <p:cNvSpPr>
            <a:spLocks noGrp="1"/>
          </p:cNvSpPr>
          <p:nvPr>
            <p:ph idx="1"/>
          </p:nvPr>
        </p:nvSpPr>
        <p:spPr>
          <a:xfrm>
            <a:off x="6427693" y="1224453"/>
            <a:ext cx="7654171" cy="6043521"/>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54411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224453"/>
            <a:ext cx="7654171" cy="6043521"/>
          </a:xfrm>
        </p:spPr>
        <p:txBody>
          <a:bodyPr anchor="t"/>
          <a:lstStyle>
            <a:lvl1pPr marL="0" indent="0">
              <a:buNone/>
              <a:defRPr sz="3968"/>
            </a:lvl1pPr>
            <a:lvl2pPr marL="566928" indent="0">
              <a:buNone/>
              <a:defRPr sz="3472"/>
            </a:lvl2pPr>
            <a:lvl3pPr marL="1133856" indent="0">
              <a:buNone/>
              <a:defRPr sz="2976"/>
            </a:lvl3pPr>
            <a:lvl4pPr marL="1700784" indent="0">
              <a:buNone/>
              <a:defRPr sz="2480"/>
            </a:lvl4pPr>
            <a:lvl5pPr marL="2267712" indent="0">
              <a:buNone/>
              <a:defRPr sz="2480"/>
            </a:lvl5pPr>
            <a:lvl6pPr marL="2834640" indent="0">
              <a:buNone/>
              <a:defRPr sz="2480"/>
            </a:lvl6pPr>
            <a:lvl7pPr marL="3401568" indent="0">
              <a:buNone/>
              <a:defRPr sz="2480"/>
            </a:lvl7pPr>
            <a:lvl8pPr marL="3968496" indent="0">
              <a:buNone/>
              <a:defRPr sz="2480"/>
            </a:lvl8pPr>
            <a:lvl9pPr marL="4535424" indent="0">
              <a:buNone/>
              <a:defRPr sz="2480"/>
            </a:lvl9pPr>
          </a:lstStyle>
          <a:p>
            <a:r>
              <a:rPr lang="en-US"/>
              <a:t>Click icon to add picture</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093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452772"/>
            <a:ext cx="13040439" cy="1643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263860"/>
            <a:ext cx="13040439" cy="53958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7882169"/>
            <a:ext cx="3401854" cy="452772"/>
          </a:xfrm>
          <a:prstGeom prst="rect">
            <a:avLst/>
          </a:prstGeom>
        </p:spPr>
        <p:txBody>
          <a:bodyPr vert="horz" lIns="91440" tIns="45720" rIns="91440" bIns="45720" rtlCol="0" anchor="ctr"/>
          <a:lstStyle>
            <a:lvl1pPr algn="l">
              <a:defRPr sz="1488">
                <a:solidFill>
                  <a:schemeClr val="tx1">
                    <a:tint val="75000"/>
                  </a:schemeClr>
                </a:solidFill>
              </a:defRPr>
            </a:lvl1pPr>
          </a:lstStyle>
          <a:p>
            <a:fld id="{AFA4DC16-4C75-40D4-A147-64A22E085307}" type="datetimeFigureOut">
              <a:rPr lang="en-US" smtClean="0"/>
              <a:t>2/22/2021</a:t>
            </a:fld>
            <a:endParaRPr lang="en-US"/>
          </a:p>
        </p:txBody>
      </p:sp>
      <p:sp>
        <p:nvSpPr>
          <p:cNvPr id="5" name="Footer Placeholder 4"/>
          <p:cNvSpPr>
            <a:spLocks noGrp="1"/>
          </p:cNvSpPr>
          <p:nvPr>
            <p:ph type="ftr" sz="quarter" idx="3"/>
          </p:nvPr>
        </p:nvSpPr>
        <p:spPr>
          <a:xfrm>
            <a:off x="5008285" y="7882169"/>
            <a:ext cx="5102781" cy="452772"/>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7882169"/>
            <a:ext cx="3401854" cy="452772"/>
          </a:xfrm>
          <a:prstGeom prst="rect">
            <a:avLst/>
          </a:prstGeom>
        </p:spPr>
        <p:txBody>
          <a:bodyPr vert="horz" lIns="91440" tIns="45720" rIns="91440" bIns="45720" rtlCol="0" anchor="ctr"/>
          <a:lstStyle>
            <a:lvl1pPr algn="r">
              <a:defRPr sz="1488">
                <a:solidFill>
                  <a:schemeClr val="tx1">
                    <a:tint val="75000"/>
                  </a:schemeClr>
                </a:solidFill>
              </a:defRPr>
            </a:lvl1pPr>
          </a:lstStyle>
          <a:p>
            <a:fld id="{FC933818-A201-4BA5-B2BA-B55BF4AC29D7}" type="slidenum">
              <a:rPr lang="en-US" smtClean="0"/>
              <a:t>‹#›</a:t>
            </a:fld>
            <a:endParaRPr lang="en-US"/>
          </a:p>
        </p:txBody>
      </p:sp>
    </p:spTree>
    <p:extLst>
      <p:ext uri="{BB962C8B-B14F-4D97-AF65-F5344CB8AC3E}">
        <p14:creationId xmlns:p14="http://schemas.microsoft.com/office/powerpoint/2010/main" val="3738399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133856"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64" indent="-283464" algn="l" defTabSz="1133856"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392" indent="-283464" algn="l" defTabSz="1133856"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320" indent="-283464" algn="l" defTabSz="1133856"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24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176"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104"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032"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1960"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888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856" rtl="0" eaLnBrk="1" latinLnBrk="0" hangingPunct="1">
        <a:defRPr sz="2232" kern="1200">
          <a:solidFill>
            <a:schemeClr val="tx1"/>
          </a:solidFill>
          <a:latin typeface="+mn-lt"/>
          <a:ea typeface="+mn-ea"/>
          <a:cs typeface="+mn-cs"/>
        </a:defRPr>
      </a:lvl1pPr>
      <a:lvl2pPr marL="566928" algn="l" defTabSz="1133856" rtl="0" eaLnBrk="1" latinLnBrk="0" hangingPunct="1">
        <a:defRPr sz="2232" kern="1200">
          <a:solidFill>
            <a:schemeClr val="tx1"/>
          </a:solidFill>
          <a:latin typeface="+mn-lt"/>
          <a:ea typeface="+mn-ea"/>
          <a:cs typeface="+mn-cs"/>
        </a:defRPr>
      </a:lvl2pPr>
      <a:lvl3pPr marL="1133856" algn="l" defTabSz="1133856" rtl="0" eaLnBrk="1" latinLnBrk="0" hangingPunct="1">
        <a:defRPr sz="2232" kern="1200">
          <a:solidFill>
            <a:schemeClr val="tx1"/>
          </a:solidFill>
          <a:latin typeface="+mn-lt"/>
          <a:ea typeface="+mn-ea"/>
          <a:cs typeface="+mn-cs"/>
        </a:defRPr>
      </a:lvl3pPr>
      <a:lvl4pPr marL="1700784" algn="l" defTabSz="1133856" rtl="0" eaLnBrk="1" latinLnBrk="0" hangingPunct="1">
        <a:defRPr sz="2232" kern="1200">
          <a:solidFill>
            <a:schemeClr val="tx1"/>
          </a:solidFill>
          <a:latin typeface="+mn-lt"/>
          <a:ea typeface="+mn-ea"/>
          <a:cs typeface="+mn-cs"/>
        </a:defRPr>
      </a:lvl4pPr>
      <a:lvl5pPr marL="2267712" algn="l" defTabSz="1133856" rtl="0" eaLnBrk="1" latinLnBrk="0" hangingPunct="1">
        <a:defRPr sz="2232" kern="1200">
          <a:solidFill>
            <a:schemeClr val="tx1"/>
          </a:solidFill>
          <a:latin typeface="+mn-lt"/>
          <a:ea typeface="+mn-ea"/>
          <a:cs typeface="+mn-cs"/>
        </a:defRPr>
      </a:lvl5pPr>
      <a:lvl6pPr marL="2834640" algn="l" defTabSz="1133856" rtl="0" eaLnBrk="1" latinLnBrk="0" hangingPunct="1">
        <a:defRPr sz="2232" kern="1200">
          <a:solidFill>
            <a:schemeClr val="tx1"/>
          </a:solidFill>
          <a:latin typeface="+mn-lt"/>
          <a:ea typeface="+mn-ea"/>
          <a:cs typeface="+mn-cs"/>
        </a:defRPr>
      </a:lvl6pPr>
      <a:lvl7pPr marL="3401568" algn="l" defTabSz="1133856" rtl="0" eaLnBrk="1" latinLnBrk="0" hangingPunct="1">
        <a:defRPr sz="2232" kern="1200">
          <a:solidFill>
            <a:schemeClr val="tx1"/>
          </a:solidFill>
          <a:latin typeface="+mn-lt"/>
          <a:ea typeface="+mn-ea"/>
          <a:cs typeface="+mn-cs"/>
        </a:defRPr>
      </a:lvl7pPr>
      <a:lvl8pPr marL="3968496" algn="l" defTabSz="1133856" rtl="0" eaLnBrk="1" latinLnBrk="0" hangingPunct="1">
        <a:defRPr sz="2232" kern="1200">
          <a:solidFill>
            <a:schemeClr val="tx1"/>
          </a:solidFill>
          <a:latin typeface="+mn-lt"/>
          <a:ea typeface="+mn-ea"/>
          <a:cs typeface="+mn-cs"/>
        </a:defRPr>
      </a:lvl8pPr>
      <a:lvl9pPr marL="4535424" algn="l" defTabSz="1133856"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springer.com/gp/book/9783319730189" TargetMode="External"/><Relationship Id="rId3" Type="http://schemas.openxmlformats.org/officeDocument/2006/relationships/image" Target="../media/image4.png"/><Relationship Id="rId7" Type="http://schemas.openxmlformats.org/officeDocument/2006/relationships/hyperlink" Target="https://www.utrechtlawreview.org/articles/abstract/10.18352/ulr.46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file:///C:\Users\03084516\Downloads\469-1283-1-PB.pdf" TargetMode="External"/><Relationship Id="rId11" Type="http://schemas.openxmlformats.org/officeDocument/2006/relationships/image" Target="../media/image3.png"/><Relationship Id="rId5" Type="http://schemas.openxmlformats.org/officeDocument/2006/relationships/hyperlink" Target="https://oikeus.fi/en/index/laatikot/perheasiatoikeudessa.html" TargetMode="External"/><Relationship Id="rId10" Type="http://schemas.openxmlformats.org/officeDocument/2006/relationships/image" Target="../media/image2.png"/><Relationship Id="rId4" Type="http://schemas.openxmlformats.org/officeDocument/2006/relationships/hyperlink" Target="https://oikeus.fi/tuomioistuimet/en/index/asiat/perheasiat/lapsenhuoltoasuminenelatusjatapaaminen/expert-assistedmediationofcustodydisputesatthedistrictcourt.html" TargetMode="External"/><Relationship Id="rId9" Type="http://schemas.openxmlformats.org/officeDocument/2006/relationships/hyperlink" Target="https://thl.fi/en/web/thlfi-en/services/special-government-services-in-social-welfare-and-health-care/mediation-in-criminal-and-civil-cas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81" y="2036903"/>
            <a:ext cx="13997269" cy="4767682"/>
          </a:xfrm>
          <a:prstGeom prst="rect">
            <a:avLst/>
          </a:prstGeom>
        </p:spPr>
      </p:pic>
      <p:sp>
        <p:nvSpPr>
          <p:cNvPr id="6" name="TextBox 5"/>
          <p:cNvSpPr txBox="1"/>
          <p:nvPr/>
        </p:nvSpPr>
        <p:spPr>
          <a:xfrm>
            <a:off x="1122081" y="138864"/>
            <a:ext cx="12486640" cy="1508105"/>
          </a:xfrm>
          <a:prstGeom prst="rect">
            <a:avLst/>
          </a:prstGeom>
          <a:noFill/>
        </p:spPr>
        <p:txBody>
          <a:bodyPr wrap="square" rtlCol="0">
            <a:spAutoFit/>
          </a:bodyPr>
          <a:lstStyle/>
          <a:p>
            <a:r>
              <a:rPr lang="en-US" sz="3200" b="1" dirty="0">
                <a:solidFill>
                  <a:srgbClr val="034EA2"/>
                </a:solidFill>
                <a:latin typeface="Arial Black" panose="020B0A04020102020204" pitchFamily="34" charset="0"/>
              </a:rPr>
              <a:t>Court Mediation							</a:t>
            </a:r>
          </a:p>
          <a:p>
            <a:endParaRPr lang="en-US" sz="3200" b="1" dirty="0">
              <a:solidFill>
                <a:srgbClr val="034EA2"/>
              </a:solidFill>
              <a:latin typeface="Arial Black" panose="020B0A04020102020204" pitchFamily="34" charset="0"/>
            </a:endParaRPr>
          </a:p>
          <a:p>
            <a:r>
              <a:rPr lang="en-US" sz="2800" b="1" dirty="0">
                <a:solidFill>
                  <a:srgbClr val="034EA2"/>
                </a:solidFill>
                <a:latin typeface="Arial Black" panose="020B0A04020102020204" pitchFamily="34" charset="0"/>
              </a:rPr>
              <a:t>Finland’s experience, 26Feb2021</a:t>
            </a:r>
          </a:p>
        </p:txBody>
      </p:sp>
      <p:sp>
        <p:nvSpPr>
          <p:cNvPr id="7" name="TextBox 6"/>
          <p:cNvSpPr txBox="1"/>
          <p:nvPr/>
        </p:nvSpPr>
        <p:spPr>
          <a:xfrm>
            <a:off x="2683510" y="6421120"/>
            <a:ext cx="4753610" cy="461665"/>
          </a:xfrm>
          <a:prstGeom prst="rect">
            <a:avLst/>
          </a:prstGeom>
          <a:noFill/>
        </p:spPr>
        <p:txBody>
          <a:bodyPr wrap="square" rtlCol="0">
            <a:spAutoFit/>
          </a:bodyPr>
          <a:lstStyle/>
          <a:p>
            <a:r>
              <a:rPr lang="en-US" sz="2400" b="1" spc="60" dirty="0">
                <a:latin typeface="Arial Black" panose="020B0A04020102020204" pitchFamily="34" charset="0"/>
              </a:rPr>
              <a:t>Marjo Naapi</a:t>
            </a:r>
          </a:p>
        </p:txBody>
      </p:sp>
      <p:sp>
        <p:nvSpPr>
          <p:cNvPr id="8" name="TextBox 7"/>
          <p:cNvSpPr txBox="1"/>
          <p:nvPr/>
        </p:nvSpPr>
        <p:spPr>
          <a:xfrm>
            <a:off x="2683510" y="6911363"/>
            <a:ext cx="4753610" cy="369332"/>
          </a:xfrm>
          <a:prstGeom prst="rect">
            <a:avLst/>
          </a:prstGeom>
          <a:noFill/>
        </p:spPr>
        <p:txBody>
          <a:bodyPr wrap="square" rtlCol="0">
            <a:spAutoFit/>
          </a:bodyPr>
          <a:lstStyle/>
          <a:p>
            <a:r>
              <a:rPr lang="en-US" sz="1800" b="1" spc="100" dirty="0">
                <a:latin typeface="Arial Black" panose="020B0A04020102020204" pitchFamily="34" charset="0"/>
              </a:rPr>
              <a:t>Judge, Mediator</a:t>
            </a:r>
          </a:p>
        </p:txBody>
      </p:sp>
      <p:grpSp>
        <p:nvGrpSpPr>
          <p:cNvPr id="2" name="Group 1"/>
          <p:cNvGrpSpPr/>
          <p:nvPr/>
        </p:nvGrpSpPr>
        <p:grpSpPr>
          <a:xfrm>
            <a:off x="7827603" y="7548571"/>
            <a:ext cx="6327529" cy="439736"/>
            <a:chOff x="7827603" y="7548571"/>
            <a:chExt cx="6327529" cy="43973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3762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104509"/>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Mediation in Family disputes cont.                      </a:t>
            </a:r>
            <a:r>
              <a:rPr lang="en-US" sz="3600" b="1" spc="40" dirty="0">
                <a:solidFill>
                  <a:srgbClr val="034EA2"/>
                </a:solidFill>
                <a:latin typeface="Arial Black" panose="020B0A04020102020204" pitchFamily="34" charset="0"/>
              </a:rPr>
              <a:t>10</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The goal is an amicable and a durable agreement in the best interest of the child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Mediation with expert assistance to ensure that questions that are essential with the regard to the best interests of the child are handled and the settlement reached is in the best interests of the child </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Based on discussions with both parent present, caucus sessions, and possibly also with the child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Always based on voluntariness</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13045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543219"/>
          </a:xfrm>
          <a:prstGeom prst="rect">
            <a:avLst/>
          </a:prstGeom>
          <a:noFill/>
        </p:spPr>
        <p:txBody>
          <a:bodyPr wrap="square" rtlCol="0">
            <a:spAutoFit/>
          </a:bodyPr>
          <a:lstStyle/>
          <a:p>
            <a:pPr>
              <a:lnSpc>
                <a:spcPct val="89000"/>
              </a:lnSpc>
            </a:pPr>
            <a:r>
              <a:rPr lang="en-US" sz="2800" b="1" spc="40" dirty="0">
                <a:solidFill>
                  <a:srgbClr val="034EA2"/>
                </a:solidFill>
                <a:latin typeface="Arial Black" panose="020B0A04020102020204" pitchFamily="34" charset="0"/>
              </a:rPr>
              <a:t>Mediation in Family disputes cont.                                </a:t>
            </a:r>
            <a:r>
              <a:rPr lang="en-US" sz="3600" b="1" spc="40" dirty="0">
                <a:solidFill>
                  <a:srgbClr val="034EA2"/>
                </a:solidFill>
                <a:latin typeface="Arial Black" panose="020B0A04020102020204" pitchFamily="34" charset="0"/>
              </a:rPr>
              <a:t>11</a:t>
            </a:r>
          </a:p>
          <a:p>
            <a:pPr>
              <a:lnSpc>
                <a:spcPct val="89000"/>
              </a:lnSpc>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A judge-mediator acquainted with family matters acts as a mediator (never in his/her own cases, the mediator shall not adjudicate in the same case)</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Always co-mediation with an expert in parenting and child development matters, a psychologist or an experienced social worker </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Multi-professional team to support the parents in solving both the legal and the psychological problems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Voluntary, facilitated, structured</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The agreement can be confirmed in court by the mediator, valid similarly to a court decision and enforceable as such</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16181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6830909"/>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Mediation in Family disputes cont.                       </a:t>
            </a:r>
            <a:r>
              <a:rPr lang="en-US" sz="3600" b="1" spc="40" dirty="0">
                <a:solidFill>
                  <a:srgbClr val="034EA2"/>
                </a:solidFill>
                <a:latin typeface="Arial Black" panose="020B0A04020102020204" pitchFamily="34" charset="0"/>
              </a:rPr>
              <a:t>12</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Costs of the expert paid by the state (free for the parties)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No extra costs for using mediator, judge’s duty to mediate in his/her office (just court fee 250 euros, if not free legal aid)</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Training of judges and experts to act as mediators, co-mediation, also cross </a:t>
            </a:r>
            <a:r>
              <a:rPr lang="en-US" sz="2800" b="1" spc="40" dirty="0" err="1">
                <a:solidFill>
                  <a:srgbClr val="034EA2"/>
                </a:solidFill>
                <a:latin typeface="Arial Black" panose="020B0A04020102020204" pitchFamily="34" charset="0"/>
              </a:rPr>
              <a:t>scientifical</a:t>
            </a:r>
            <a:r>
              <a:rPr lang="en-US" sz="2800" b="1" spc="40" dirty="0">
                <a:solidFill>
                  <a:srgbClr val="034EA2"/>
                </a:solidFill>
                <a:latin typeface="Arial Black" panose="020B0A04020102020204" pitchFamily="34" charset="0"/>
              </a:rPr>
              <a:t> training (child development, multicultural, diversity,  parenthood etc.)</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Training organized by the National Courts Administration in cooperation with the Judicial Training Board</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61932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5789534"/>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13</a:t>
            </a:r>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sz="3200" b="1" spc="40" dirty="0">
                <a:solidFill>
                  <a:srgbClr val="034EA2"/>
                </a:solidFill>
                <a:latin typeface="Arial Black" panose="020B0A04020102020204" pitchFamily="34" charset="0"/>
              </a:rPr>
              <a:t>Mediation works:</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Tx/>
              <a:buChar char="-"/>
            </a:pPr>
            <a:r>
              <a:rPr lang="en-US" sz="2400" b="1" spc="40" dirty="0">
                <a:solidFill>
                  <a:srgbClr val="034EA2"/>
                </a:solidFill>
                <a:latin typeface="Arial Black" panose="020B0A04020102020204" pitchFamily="34" charset="0"/>
              </a:rPr>
              <a:t>whenever the parties communicate, at least at a minimum lever</a:t>
            </a:r>
          </a:p>
          <a:p>
            <a:pPr marL="457200" indent="-457200">
              <a:lnSpc>
                <a:spcPct val="89000"/>
              </a:lnSpc>
              <a:buFontTx/>
              <a:buChar char="-"/>
            </a:pPr>
            <a:endParaRPr lang="en-US" sz="2400" b="1" spc="40" dirty="0">
              <a:solidFill>
                <a:srgbClr val="034EA2"/>
              </a:solidFill>
              <a:latin typeface="Arial Black" panose="020B0A04020102020204" pitchFamily="34" charset="0"/>
            </a:endParaRPr>
          </a:p>
          <a:p>
            <a:pPr marL="457200" indent="-457200">
              <a:lnSpc>
                <a:spcPct val="89000"/>
              </a:lnSpc>
              <a:buFontTx/>
              <a:buChar char="-"/>
            </a:pPr>
            <a:r>
              <a:rPr lang="en-US" sz="2400" b="1" spc="40" dirty="0">
                <a:solidFill>
                  <a:srgbClr val="034EA2"/>
                </a:solidFill>
                <a:latin typeface="Arial Black" panose="020B0A04020102020204" pitchFamily="34" charset="0"/>
              </a:rPr>
              <a:t>in cases in which the parties are somewhat dependent on each other, or are in any relationship - family, neighborhood, work or business</a:t>
            </a:r>
          </a:p>
          <a:p>
            <a:pPr marL="457200" indent="-457200">
              <a:lnSpc>
                <a:spcPct val="89000"/>
              </a:lnSpc>
              <a:buFontTx/>
              <a:buChar char="-"/>
            </a:pPr>
            <a:endParaRPr lang="en-US" sz="2400" b="1" spc="40" dirty="0">
              <a:solidFill>
                <a:srgbClr val="034EA2"/>
              </a:solidFill>
              <a:latin typeface="Arial Black" panose="020B0A04020102020204" pitchFamily="34" charset="0"/>
            </a:endParaRPr>
          </a:p>
          <a:p>
            <a:pPr marL="457200" indent="-457200">
              <a:lnSpc>
                <a:spcPct val="89000"/>
              </a:lnSpc>
              <a:buFontTx/>
              <a:buChar char="-"/>
            </a:pPr>
            <a:r>
              <a:rPr lang="en-US" sz="2400" b="1" spc="40" dirty="0">
                <a:solidFill>
                  <a:srgbClr val="034EA2"/>
                </a:solidFill>
                <a:latin typeface="Arial Black" panose="020B0A04020102020204" pitchFamily="34" charset="0"/>
              </a:rPr>
              <a:t>if the dispute that is suitable for mediation gives space for an agreement which is beneficial to both parties</a:t>
            </a:r>
          </a:p>
          <a:p>
            <a:pPr marL="457200" indent="-457200">
              <a:lnSpc>
                <a:spcPct val="89000"/>
              </a:lnSpc>
              <a:buFontTx/>
              <a:buChar char="-"/>
            </a:pPr>
            <a:endParaRPr lang="en-US" sz="2400" b="1" spc="40" dirty="0">
              <a:solidFill>
                <a:srgbClr val="034EA2"/>
              </a:solidFill>
              <a:latin typeface="Arial Black" panose="020B0A04020102020204" pitchFamily="34" charset="0"/>
            </a:endParaRPr>
          </a:p>
          <a:p>
            <a:pPr marL="457200" indent="-457200">
              <a:lnSpc>
                <a:spcPct val="89000"/>
              </a:lnSpc>
              <a:buFontTx/>
              <a:buChar char="-"/>
            </a:pPr>
            <a:endParaRPr lang="en-US" sz="2400" b="1" spc="40" dirty="0">
              <a:solidFill>
                <a:srgbClr val="034EA2"/>
              </a:solidFill>
              <a:latin typeface="Arial Black" panose="020B0A04020102020204" pitchFamily="34" charset="0"/>
            </a:endParaRPr>
          </a:p>
          <a:p>
            <a:pPr marL="4991950" lvl="8" indent="-457200">
              <a:lnSpc>
                <a:spcPct val="89000"/>
              </a:lnSpc>
              <a:buFontTx/>
              <a:buChar char="-"/>
            </a:pPr>
            <a:endParaRPr lang="en-US" sz="2400" b="1" spc="40" dirty="0">
              <a:solidFill>
                <a:srgbClr val="034EA2"/>
              </a:solidFill>
              <a:latin typeface="Arial Black" panose="020B0A04020102020204" pitchFamily="34" charset="0"/>
            </a:endParaRPr>
          </a:p>
          <a:p>
            <a:pPr marL="457200" indent="-457200">
              <a:lnSpc>
                <a:spcPct val="89000"/>
              </a:lnSpc>
              <a:buFontTx/>
              <a:buChar char="-"/>
            </a:pPr>
            <a:endParaRPr lang="en-US" sz="24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3" name="Suorakulmio 2">
            <a:extLst>
              <a:ext uri="{FF2B5EF4-FFF2-40B4-BE49-F238E27FC236}">
                <a16:creationId xmlns:a16="http://schemas.microsoft.com/office/drawing/2014/main" id="{B95FC2E3-A45C-4733-9294-42AA50CC716C}"/>
              </a:ext>
            </a:extLst>
          </p:cNvPr>
          <p:cNvSpPr/>
          <p:nvPr/>
        </p:nvSpPr>
        <p:spPr>
          <a:xfrm>
            <a:off x="3779838" y="2831193"/>
            <a:ext cx="7559675" cy="435825"/>
          </a:xfrm>
          <a:prstGeom prst="rect">
            <a:avLst/>
          </a:prstGeom>
        </p:spPr>
        <p:txBody>
          <a:bodyPr>
            <a:spAutoFit/>
          </a:bodyPr>
          <a:lstStyle/>
          <a:p>
            <a:r>
              <a:rPr lang="en-US" dirty="0"/>
              <a:t>.</a:t>
            </a:r>
            <a:endParaRPr lang="fi-FI" dirty="0"/>
          </a:p>
        </p:txBody>
      </p:sp>
      <p:pic>
        <p:nvPicPr>
          <p:cNvPr id="4" name="Kuva 3">
            <a:extLst>
              <a:ext uri="{FF2B5EF4-FFF2-40B4-BE49-F238E27FC236}">
                <a16:creationId xmlns:a16="http://schemas.microsoft.com/office/drawing/2014/main" id="{EB093F2D-E50A-4CB0-B584-44712C3B1F93}"/>
              </a:ext>
            </a:extLst>
          </p:cNvPr>
          <p:cNvPicPr>
            <a:picLocks noChangeAspect="1"/>
          </p:cNvPicPr>
          <p:nvPr/>
        </p:nvPicPr>
        <p:blipFill>
          <a:blip r:embed="rId6"/>
          <a:stretch>
            <a:fillRect/>
          </a:stretch>
        </p:blipFill>
        <p:spPr>
          <a:xfrm>
            <a:off x="10971288" y="5237221"/>
            <a:ext cx="1390500" cy="1218000"/>
          </a:xfrm>
          <a:prstGeom prst="rect">
            <a:avLst/>
          </a:prstGeom>
        </p:spPr>
      </p:pic>
    </p:spTree>
    <p:extLst>
      <p:ext uri="{BB962C8B-B14F-4D97-AF65-F5344CB8AC3E}">
        <p14:creationId xmlns:p14="http://schemas.microsoft.com/office/powerpoint/2010/main" val="398120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6008633"/>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14</a:t>
            </a:r>
          </a:p>
          <a:p>
            <a:pPr>
              <a:lnSpc>
                <a:spcPct val="89000"/>
              </a:lnSpc>
            </a:pPr>
            <a:r>
              <a:rPr lang="en-US" sz="3200" b="1" spc="40" dirty="0">
                <a:solidFill>
                  <a:srgbClr val="034EA2"/>
                </a:solidFill>
                <a:latin typeface="Arial Black" panose="020B0A04020102020204" pitchFamily="34" charset="0"/>
              </a:rPr>
              <a:t>Mediation might not be appropriate:</a:t>
            </a:r>
          </a:p>
          <a:p>
            <a:pPr>
              <a:lnSpc>
                <a:spcPct val="89000"/>
              </a:lnSpc>
            </a:pPr>
            <a:r>
              <a:rPr lang="en-US" sz="3200" b="1" spc="40" dirty="0">
                <a:solidFill>
                  <a:srgbClr val="034EA2"/>
                </a:solidFill>
                <a:latin typeface="Arial Black" panose="020B0A04020102020204" pitchFamily="34" charset="0"/>
              </a:rPr>
              <a:t>(possible obstacles)</a:t>
            </a:r>
          </a:p>
          <a:p>
            <a:pPr>
              <a:lnSpc>
                <a:spcPct val="89000"/>
              </a:lnSpc>
            </a:pPr>
            <a:endParaRPr lang="en-US" sz="2400" b="1" spc="40" dirty="0">
              <a:solidFill>
                <a:srgbClr val="034EA2"/>
              </a:solidFill>
              <a:latin typeface="Arial Black" panose="020B0A04020102020204" pitchFamily="34" charset="0"/>
            </a:endParaRPr>
          </a:p>
          <a:p>
            <a:pPr marL="342900" indent="-342900">
              <a:lnSpc>
                <a:spcPct val="89000"/>
              </a:lnSpc>
              <a:buFontTx/>
              <a:buChar char="-"/>
            </a:pPr>
            <a:r>
              <a:rPr lang="en-US" sz="2400" b="1" spc="40" dirty="0">
                <a:solidFill>
                  <a:srgbClr val="034EA2"/>
                </a:solidFill>
                <a:latin typeface="Arial Black" panose="020B0A04020102020204" pitchFamily="34" charset="0"/>
              </a:rPr>
              <a:t>if the parties absolutely do not communicate together or just want to beat the other</a:t>
            </a:r>
          </a:p>
          <a:p>
            <a:pPr marL="342900" indent="-342900">
              <a:lnSpc>
                <a:spcPct val="89000"/>
              </a:lnSpc>
              <a:buFontTx/>
              <a:buChar char="-"/>
            </a:pPr>
            <a:r>
              <a:rPr lang="en-US" sz="2400" b="1" spc="40" dirty="0">
                <a:solidFill>
                  <a:srgbClr val="034EA2"/>
                </a:solidFill>
                <a:latin typeface="Arial Black" panose="020B0A04020102020204" pitchFamily="34" charset="0"/>
              </a:rPr>
              <a:t>at the stage of "all-out war" between the parties and maximum emotional stress</a:t>
            </a:r>
          </a:p>
          <a:p>
            <a:pPr marL="342900" indent="-342900">
              <a:lnSpc>
                <a:spcPct val="89000"/>
              </a:lnSpc>
              <a:buFontTx/>
              <a:buChar char="-"/>
            </a:pPr>
            <a:r>
              <a:rPr lang="en-US" sz="2400" b="1" spc="40" dirty="0">
                <a:solidFill>
                  <a:srgbClr val="034EA2"/>
                </a:solidFill>
                <a:latin typeface="Arial Black" panose="020B0A04020102020204" pitchFamily="34" charset="0"/>
              </a:rPr>
              <a:t>in cases where one party has serious problems with alcohol or drugs and is not under the treatment</a:t>
            </a:r>
          </a:p>
          <a:p>
            <a:pPr marL="342900" indent="-342900">
              <a:lnSpc>
                <a:spcPct val="89000"/>
              </a:lnSpc>
              <a:buFontTx/>
              <a:buChar char="-"/>
            </a:pPr>
            <a:r>
              <a:rPr lang="en-US" sz="2400" b="1" spc="40" dirty="0">
                <a:solidFill>
                  <a:srgbClr val="034EA2"/>
                </a:solidFill>
                <a:latin typeface="Arial Black" panose="020B0A04020102020204" pitchFamily="34" charset="0"/>
              </a:rPr>
              <a:t>if one of the parties suffers from severe mental health problems or acts in an aggressive way, possible criminal offences or abuse</a:t>
            </a:r>
          </a:p>
          <a:p>
            <a:pPr marL="342900" indent="-342900">
              <a:lnSpc>
                <a:spcPct val="89000"/>
              </a:lnSpc>
              <a:buFontTx/>
              <a:buChar char="-"/>
            </a:pPr>
            <a:r>
              <a:rPr lang="en-US" sz="2400" b="1" spc="40" dirty="0">
                <a:solidFill>
                  <a:srgbClr val="034EA2"/>
                </a:solidFill>
                <a:latin typeface="Arial Black" panose="020B0A04020102020204" pitchFamily="34" charset="0"/>
              </a:rPr>
              <a:t>in the case of passivity party that wants only to give up their rights</a:t>
            </a:r>
          </a:p>
          <a:p>
            <a:pPr marL="342900" indent="-342900">
              <a:lnSpc>
                <a:spcPct val="89000"/>
              </a:lnSpc>
              <a:buFontTx/>
              <a:buChar char="-"/>
            </a:pPr>
            <a:r>
              <a:rPr lang="en-US" sz="2400" b="1" spc="40" dirty="0">
                <a:solidFill>
                  <a:srgbClr val="034EA2"/>
                </a:solidFill>
                <a:latin typeface="Arial Black" panose="020B0A04020102020204" pitchFamily="34" charset="0"/>
              </a:rPr>
              <a:t>if one party does not want to provide the information connected with the dispute</a:t>
            </a:r>
          </a:p>
          <a:p>
            <a:pPr>
              <a:lnSpc>
                <a:spcPct val="89000"/>
              </a:lnSpc>
            </a:pPr>
            <a:endParaRPr lang="en-US" sz="2400" b="1" spc="40" dirty="0">
              <a:solidFill>
                <a:srgbClr val="034EA2"/>
              </a:solidFill>
              <a:latin typeface="Arial Black" panose="020B0A04020102020204" pitchFamily="34" charset="0"/>
            </a:endParaRPr>
          </a:p>
          <a:p>
            <a:pPr marL="457200" indent="-457200">
              <a:lnSpc>
                <a:spcPct val="89000"/>
              </a:lnSpc>
              <a:buFontTx/>
              <a:buChar char="-"/>
            </a:pPr>
            <a:endParaRPr lang="en-US" sz="24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3" name="Suorakulmio 2">
            <a:extLst>
              <a:ext uri="{FF2B5EF4-FFF2-40B4-BE49-F238E27FC236}">
                <a16:creationId xmlns:a16="http://schemas.microsoft.com/office/drawing/2014/main" id="{B95FC2E3-A45C-4733-9294-42AA50CC716C}"/>
              </a:ext>
            </a:extLst>
          </p:cNvPr>
          <p:cNvSpPr/>
          <p:nvPr/>
        </p:nvSpPr>
        <p:spPr>
          <a:xfrm>
            <a:off x="3779838" y="2831193"/>
            <a:ext cx="7559675" cy="435825"/>
          </a:xfrm>
          <a:prstGeom prst="rect">
            <a:avLst/>
          </a:prstGeom>
        </p:spPr>
        <p:txBody>
          <a:bodyPr>
            <a:spAutoFit/>
          </a:bodyPr>
          <a:lstStyle/>
          <a:p>
            <a:r>
              <a:rPr lang="en-US" dirty="0"/>
              <a:t>.</a:t>
            </a:r>
            <a:endParaRPr lang="fi-FI" dirty="0"/>
          </a:p>
        </p:txBody>
      </p:sp>
    </p:spTree>
    <p:extLst>
      <p:ext uri="{BB962C8B-B14F-4D97-AF65-F5344CB8AC3E}">
        <p14:creationId xmlns:p14="http://schemas.microsoft.com/office/powerpoint/2010/main" val="285008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6776150"/>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Benefits of mediation						</a:t>
            </a:r>
            <a:r>
              <a:rPr lang="en-US" sz="3600" b="1" spc="40" dirty="0">
                <a:solidFill>
                  <a:srgbClr val="034EA2"/>
                </a:solidFill>
                <a:latin typeface="Arial Black" panose="020B0A04020102020204" pitchFamily="34" charset="0"/>
              </a:rPr>
              <a:t>15</a:t>
            </a:r>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Saved time:</a:t>
            </a:r>
          </a:p>
          <a:p>
            <a:pPr marL="457200" indent="-457200">
              <a:lnSpc>
                <a:spcPct val="89000"/>
              </a:lnSpc>
              <a:buFontTx/>
              <a:buChar char="-"/>
            </a:pPr>
            <a:r>
              <a:rPr lang="en-US" sz="2800" b="1" spc="40" dirty="0">
                <a:solidFill>
                  <a:srgbClr val="034EA2"/>
                </a:solidFill>
                <a:latin typeface="Arial Black" panose="020B0A04020102020204" pitchFamily="34" charset="0"/>
              </a:rPr>
              <a:t>mediation can be arranged quickly </a:t>
            </a:r>
          </a:p>
          <a:p>
            <a:pPr marL="457200" indent="-457200">
              <a:lnSpc>
                <a:spcPct val="89000"/>
              </a:lnSpc>
              <a:buFontTx/>
              <a:buChar char="-"/>
            </a:pPr>
            <a:r>
              <a:rPr lang="en-US" sz="2800" b="1" spc="40" dirty="0">
                <a:solidFill>
                  <a:srgbClr val="034EA2"/>
                </a:solidFill>
                <a:latin typeface="Arial Black" panose="020B0A04020102020204" pitchFamily="34" charset="0"/>
              </a:rPr>
              <a:t>mediation is faster, usually completed in one day, often in a few hours, family matters usually take longer, even more than one meeting (temporary agreements)</a:t>
            </a:r>
          </a:p>
          <a:p>
            <a:pPr>
              <a:lnSpc>
                <a:spcPct val="89000"/>
              </a:lnSpc>
            </a:pPr>
            <a:endParaRPr lang="en-US" sz="28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Lower costs:</a:t>
            </a:r>
          </a:p>
          <a:p>
            <a:pPr marL="457200" indent="-457200">
              <a:lnSpc>
                <a:spcPct val="89000"/>
              </a:lnSpc>
              <a:buFontTx/>
              <a:buChar char="-"/>
            </a:pPr>
            <a:r>
              <a:rPr lang="en-US" sz="2800" b="1" spc="40" dirty="0">
                <a:solidFill>
                  <a:srgbClr val="034EA2"/>
                </a:solidFill>
                <a:latin typeface="Arial Black" panose="020B0A04020102020204" pitchFamily="34" charset="0"/>
              </a:rPr>
              <a:t>possibility to avoid costs of preparing and participation in a trial, legal fees etc.</a:t>
            </a:r>
          </a:p>
          <a:p>
            <a:pPr marL="457200" indent="-457200">
              <a:lnSpc>
                <a:spcPct val="89000"/>
              </a:lnSpc>
              <a:buFontTx/>
              <a:buChar char="-"/>
            </a:pPr>
            <a:r>
              <a:rPr lang="en-US" sz="2800" b="1" spc="40" dirty="0">
                <a:solidFill>
                  <a:srgbClr val="034EA2"/>
                </a:solidFill>
                <a:latin typeface="Arial Black" panose="020B0A04020102020204" pitchFamily="34" charset="0"/>
              </a:rPr>
              <a:t>liability to pay costs of the adverse party</a:t>
            </a:r>
          </a:p>
          <a:p>
            <a:pPr marL="457200" indent="-457200">
              <a:lnSpc>
                <a:spcPct val="89000"/>
              </a:lnSpc>
              <a:buFontTx/>
              <a:buChar char="-"/>
            </a:pPr>
            <a:r>
              <a:rPr lang="en-US" sz="2800" b="1" spc="40" dirty="0">
                <a:solidFill>
                  <a:srgbClr val="034EA2"/>
                </a:solidFill>
                <a:latin typeface="Arial Black" panose="020B0A04020102020204" pitchFamily="34" charset="0"/>
              </a:rPr>
              <a:t>human costs, effects of litigation on life, health, ability to move on</a:t>
            </a:r>
          </a:p>
          <a:p>
            <a:pPr marL="457200" indent="-457200">
              <a:lnSpc>
                <a:spcPct val="89000"/>
              </a:lnSpc>
              <a:buFontTx/>
              <a:buChar char="-"/>
            </a:pPr>
            <a:r>
              <a:rPr lang="en-US" sz="2800" b="1" spc="40" dirty="0">
                <a:solidFill>
                  <a:srgbClr val="034EA2"/>
                </a:solidFill>
                <a:latin typeface="Arial Black" panose="020B0A04020102020204" pitchFamily="34" charset="0"/>
              </a:rPr>
              <a:t>(saved) time is money</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228905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6994928"/>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Benefits cont.								</a:t>
            </a:r>
            <a:r>
              <a:rPr lang="en-US" sz="3600" b="1" spc="40" dirty="0">
                <a:solidFill>
                  <a:srgbClr val="034EA2"/>
                </a:solidFill>
                <a:latin typeface="Arial Black" panose="020B0A04020102020204" pitchFamily="34" charset="0"/>
              </a:rPr>
              <a:t>16</a:t>
            </a:r>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Flexibility: </a:t>
            </a:r>
          </a:p>
          <a:p>
            <a:pPr marL="342900" indent="-342900">
              <a:lnSpc>
                <a:spcPct val="89000"/>
              </a:lnSpc>
              <a:buFontTx/>
              <a:buChar char="-"/>
            </a:pPr>
            <a:r>
              <a:rPr lang="en-US" sz="2400" b="1" spc="40" dirty="0">
                <a:solidFill>
                  <a:srgbClr val="034EA2"/>
                </a:solidFill>
                <a:latin typeface="Arial Black" panose="020B0A04020102020204" pitchFamily="34" charset="0"/>
              </a:rPr>
              <a:t>customized process for different kinds of cases</a:t>
            </a:r>
          </a:p>
          <a:p>
            <a:pPr marL="342900" indent="-342900">
              <a:lnSpc>
                <a:spcPct val="89000"/>
              </a:lnSpc>
              <a:buFontTx/>
              <a:buChar char="-"/>
            </a:pPr>
            <a:r>
              <a:rPr lang="en-US" sz="2400" b="1" spc="40" dirty="0">
                <a:solidFill>
                  <a:srgbClr val="034EA2"/>
                </a:solidFill>
                <a:latin typeface="Arial Black" panose="020B0A04020102020204" pitchFamily="34" charset="0"/>
              </a:rPr>
              <a:t>possibility to decide how to settle the dispute</a:t>
            </a:r>
          </a:p>
          <a:p>
            <a:pPr marL="342900" indent="-342900">
              <a:lnSpc>
                <a:spcPct val="89000"/>
              </a:lnSpc>
              <a:buFontTx/>
              <a:buChar char="-"/>
            </a:pPr>
            <a:r>
              <a:rPr lang="en-US" sz="2400" b="1" spc="40" dirty="0">
                <a:solidFill>
                  <a:srgbClr val="034EA2"/>
                </a:solidFill>
                <a:latin typeface="Arial Black" panose="020B0A04020102020204" pitchFamily="34" charset="0"/>
              </a:rPr>
              <a:t>control over the outcome</a:t>
            </a:r>
          </a:p>
          <a:p>
            <a:pPr marL="342900" indent="-342900">
              <a:lnSpc>
                <a:spcPct val="89000"/>
              </a:lnSpc>
              <a:buFontTx/>
              <a:buChar char="-"/>
            </a:pPr>
            <a:r>
              <a:rPr lang="en-US" sz="2400" b="1" spc="40" dirty="0">
                <a:solidFill>
                  <a:srgbClr val="034EA2"/>
                </a:solidFill>
                <a:latin typeface="Arial Black" panose="020B0A04020102020204" pitchFamily="34" charset="0"/>
              </a:rPr>
              <a:t>creative agreements</a:t>
            </a:r>
          </a:p>
          <a:p>
            <a:pPr marL="457200" indent="-457200">
              <a:lnSpc>
                <a:spcPct val="89000"/>
              </a:lnSpc>
              <a:buFontTx/>
              <a:buChar char="-"/>
            </a:pPr>
            <a:endParaRPr lang="en-US" sz="28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Less stress:</a:t>
            </a:r>
          </a:p>
          <a:p>
            <a:pPr marL="457200" indent="-457200">
              <a:lnSpc>
                <a:spcPct val="89000"/>
              </a:lnSpc>
              <a:buFontTx/>
              <a:buChar char="-"/>
            </a:pPr>
            <a:r>
              <a:rPr lang="en-US" sz="2400" b="1" spc="40" dirty="0">
                <a:solidFill>
                  <a:srgbClr val="034EA2"/>
                </a:solidFill>
                <a:latin typeface="Arial Black" panose="020B0A04020102020204" pitchFamily="34" charset="0"/>
              </a:rPr>
              <a:t>informality</a:t>
            </a:r>
          </a:p>
          <a:p>
            <a:pPr marL="457200" indent="-457200">
              <a:lnSpc>
                <a:spcPct val="89000"/>
              </a:lnSpc>
              <a:buFontTx/>
              <a:buChar char="-"/>
            </a:pPr>
            <a:r>
              <a:rPr lang="en-US" sz="2400" b="1" spc="40" dirty="0">
                <a:solidFill>
                  <a:srgbClr val="034EA2"/>
                </a:solidFill>
                <a:latin typeface="Arial Black" panose="020B0A04020102020204" pitchFamily="34" charset="0"/>
              </a:rPr>
              <a:t>safe forum, less frightening and intimidating than court session</a:t>
            </a:r>
          </a:p>
          <a:p>
            <a:pPr marL="457200" indent="-457200">
              <a:lnSpc>
                <a:spcPct val="89000"/>
              </a:lnSpc>
              <a:buFontTx/>
              <a:buChar char="-"/>
            </a:pPr>
            <a:r>
              <a:rPr lang="en-US" sz="2400" b="1" spc="40" dirty="0">
                <a:solidFill>
                  <a:srgbClr val="034EA2"/>
                </a:solidFill>
                <a:latin typeface="Arial Black" panose="020B0A04020102020204" pitchFamily="34" charset="0"/>
              </a:rPr>
              <a:t>parties are steered to cooperate and work together</a:t>
            </a:r>
          </a:p>
          <a:p>
            <a:pPr marL="457200" indent="-457200">
              <a:lnSpc>
                <a:spcPct val="89000"/>
              </a:lnSpc>
              <a:buFontTx/>
              <a:buChar char="-"/>
            </a:pPr>
            <a:endParaRPr lang="en-US" sz="28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Forward-looking, focus on the future:</a:t>
            </a:r>
          </a:p>
          <a:p>
            <a:pPr marL="457200" indent="-457200">
              <a:lnSpc>
                <a:spcPct val="89000"/>
              </a:lnSpc>
              <a:buFontTx/>
              <a:buChar char="-"/>
            </a:pPr>
            <a:r>
              <a:rPr lang="en-US" sz="2400" b="1" spc="40" dirty="0">
                <a:solidFill>
                  <a:srgbClr val="034EA2"/>
                </a:solidFill>
                <a:latin typeface="Arial Black" panose="020B0A04020102020204" pitchFamily="34" charset="0"/>
              </a:rPr>
              <a:t>compared to trial  </a:t>
            </a:r>
          </a:p>
          <a:p>
            <a:pPr marL="457200" indent="-457200">
              <a:lnSpc>
                <a:spcPct val="89000"/>
              </a:lnSpc>
              <a:buFontTx/>
              <a:buChar char="-"/>
            </a:pPr>
            <a:r>
              <a:rPr lang="en-US" sz="2400" b="1" spc="40" dirty="0">
                <a:solidFill>
                  <a:srgbClr val="034EA2"/>
                </a:solidFill>
                <a:latin typeface="Arial Black" panose="020B0A04020102020204" pitchFamily="34" charset="0"/>
              </a:rPr>
              <a:t>prevents future disputes</a:t>
            </a:r>
          </a:p>
          <a:p>
            <a:pPr marL="457200" indent="-457200">
              <a:lnSpc>
                <a:spcPct val="89000"/>
              </a:lnSpc>
              <a:buFontTx/>
              <a:buChar char="-"/>
            </a:pPr>
            <a:r>
              <a:rPr lang="en-US" sz="2400" b="1" spc="40" dirty="0">
                <a:solidFill>
                  <a:srgbClr val="034EA2"/>
                </a:solidFill>
                <a:latin typeface="Arial Black" panose="020B0A04020102020204" pitchFamily="34" charset="0"/>
              </a:rPr>
              <a:t>enables later coexistence of parties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17539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7213963"/>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Benefits cont.								</a:t>
            </a:r>
            <a:r>
              <a:rPr lang="en-US" sz="3600" b="1" spc="40" dirty="0">
                <a:solidFill>
                  <a:srgbClr val="034EA2"/>
                </a:solidFill>
                <a:latin typeface="Arial Black" panose="020B0A04020102020204" pitchFamily="34" charset="0"/>
              </a:rPr>
              <a:t>17</a:t>
            </a:r>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Satisfaction and finality:</a:t>
            </a:r>
          </a:p>
          <a:p>
            <a:pPr marL="457200" indent="-457200">
              <a:lnSpc>
                <a:spcPct val="89000"/>
              </a:lnSpc>
              <a:buFontTx/>
              <a:buChar char="-"/>
            </a:pPr>
            <a:r>
              <a:rPr lang="en-US" sz="2400" b="1" spc="40" dirty="0">
                <a:solidFill>
                  <a:srgbClr val="034EA2"/>
                </a:solidFill>
                <a:latin typeface="Arial Black" panose="020B0A04020102020204" pitchFamily="34" charset="0"/>
              </a:rPr>
              <a:t>satisfaction with the result</a:t>
            </a:r>
          </a:p>
          <a:p>
            <a:pPr marL="457200" indent="-457200">
              <a:lnSpc>
                <a:spcPct val="89000"/>
              </a:lnSpc>
              <a:buFontTx/>
              <a:buChar char="-"/>
            </a:pPr>
            <a:r>
              <a:rPr lang="en-US" sz="2400" b="1" spc="40" dirty="0">
                <a:solidFill>
                  <a:srgbClr val="034EA2"/>
                </a:solidFill>
                <a:latin typeface="Arial Black" panose="020B0A04020102020204" pitchFamily="34" charset="0"/>
              </a:rPr>
              <a:t>commitment</a:t>
            </a:r>
          </a:p>
          <a:p>
            <a:pPr marL="457200" indent="-457200">
              <a:lnSpc>
                <a:spcPct val="89000"/>
              </a:lnSpc>
              <a:buFontTx/>
              <a:buChar char="-"/>
            </a:pPr>
            <a:r>
              <a:rPr lang="en-US" sz="2400" b="1" spc="40" dirty="0">
                <a:solidFill>
                  <a:srgbClr val="034EA2"/>
                </a:solidFill>
                <a:latin typeface="Arial Black" panose="020B0A04020102020204" pitchFamily="34" charset="0"/>
              </a:rPr>
              <a:t>enforcement rarely needed</a:t>
            </a:r>
          </a:p>
          <a:p>
            <a:pPr marL="457200" indent="-457200">
              <a:lnSpc>
                <a:spcPct val="89000"/>
              </a:lnSpc>
              <a:buFontTx/>
              <a:buChar char="-"/>
            </a:pPr>
            <a:r>
              <a:rPr lang="en-US" sz="2400" b="1" spc="40" dirty="0">
                <a:solidFill>
                  <a:srgbClr val="034EA2"/>
                </a:solidFill>
                <a:latin typeface="Arial Black" panose="020B0A04020102020204" pitchFamily="34" charset="0"/>
              </a:rPr>
              <a:t>ownership of the dispute, control of their own conflict</a:t>
            </a:r>
          </a:p>
          <a:p>
            <a:pPr marL="457200" indent="-457200">
              <a:lnSpc>
                <a:spcPct val="89000"/>
              </a:lnSpc>
              <a:buFontTx/>
              <a:buChar char="-"/>
            </a:pPr>
            <a:r>
              <a:rPr lang="en-US" sz="2400" b="1" spc="40" dirty="0">
                <a:solidFill>
                  <a:srgbClr val="034EA2"/>
                </a:solidFill>
                <a:latin typeface="Arial Black" panose="020B0A04020102020204" pitchFamily="34" charset="0"/>
              </a:rPr>
              <a:t>win-win results</a:t>
            </a:r>
          </a:p>
          <a:p>
            <a:pPr marL="457200" indent="-457200">
              <a:lnSpc>
                <a:spcPct val="89000"/>
              </a:lnSpc>
              <a:buFontTx/>
              <a:buChar char="-"/>
            </a:pPr>
            <a:r>
              <a:rPr lang="en-US" sz="2400" b="1" spc="40" dirty="0">
                <a:solidFill>
                  <a:srgbClr val="034EA2"/>
                </a:solidFill>
                <a:latin typeface="Arial Black" panose="020B0A04020102020204" pitchFamily="34" charset="0"/>
              </a:rPr>
              <a:t>participation and experience of justice</a:t>
            </a:r>
          </a:p>
          <a:p>
            <a:pPr marL="457200" indent="-457200">
              <a:lnSpc>
                <a:spcPct val="89000"/>
              </a:lnSpc>
              <a:buFontTx/>
              <a:buChar char="-"/>
            </a:pPr>
            <a:r>
              <a:rPr lang="en-US" sz="2400" b="1" spc="40" dirty="0">
                <a:solidFill>
                  <a:srgbClr val="034EA2"/>
                </a:solidFill>
                <a:latin typeface="Arial Black" panose="020B0A04020102020204" pitchFamily="34" charset="0"/>
              </a:rPr>
              <a:t>satisfaction with the process</a:t>
            </a:r>
          </a:p>
          <a:p>
            <a:pPr marL="457200" indent="-457200">
              <a:lnSpc>
                <a:spcPct val="89000"/>
              </a:lnSpc>
              <a:buFontTx/>
              <a:buChar char="-"/>
            </a:pPr>
            <a:r>
              <a:rPr lang="en-US" sz="2400" b="1" spc="40" dirty="0">
                <a:solidFill>
                  <a:srgbClr val="034EA2"/>
                </a:solidFill>
                <a:latin typeface="Arial Black" panose="020B0A04020102020204" pitchFamily="34" charset="0"/>
              </a:rPr>
              <a:t>finality of the outcome</a:t>
            </a:r>
          </a:p>
          <a:p>
            <a:pPr marL="457200" indent="-457200">
              <a:lnSpc>
                <a:spcPct val="89000"/>
              </a:lnSpc>
              <a:buFontTx/>
              <a:buChar char="-"/>
            </a:pPr>
            <a:r>
              <a:rPr lang="en-US" sz="2400" b="1" spc="40" dirty="0">
                <a:solidFill>
                  <a:srgbClr val="034EA2"/>
                </a:solidFill>
                <a:latin typeface="Arial Black" panose="020B0A04020102020204" pitchFamily="34" charset="0"/>
              </a:rPr>
              <a:t>avoiding possible spiral of trials</a:t>
            </a:r>
          </a:p>
          <a:p>
            <a:pPr marL="457200" indent="-457200">
              <a:lnSpc>
                <a:spcPct val="89000"/>
              </a:lnSpc>
              <a:buFontTx/>
              <a:buChar char="-"/>
            </a:pPr>
            <a:endParaRPr lang="en-US" sz="28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Confidentiality:</a:t>
            </a:r>
          </a:p>
          <a:p>
            <a:pPr marL="457200" indent="-457200">
              <a:lnSpc>
                <a:spcPct val="89000"/>
              </a:lnSpc>
              <a:buFontTx/>
              <a:buChar char="-"/>
            </a:pPr>
            <a:r>
              <a:rPr lang="en-US" sz="2400" b="1" spc="40" dirty="0">
                <a:solidFill>
                  <a:srgbClr val="034EA2"/>
                </a:solidFill>
                <a:latin typeface="Arial Black" panose="020B0A04020102020204" pitchFamily="34" charset="0"/>
              </a:rPr>
              <a:t>privacy of the mediation</a:t>
            </a:r>
          </a:p>
          <a:p>
            <a:pPr marL="457200" indent="-457200">
              <a:lnSpc>
                <a:spcPct val="89000"/>
              </a:lnSpc>
              <a:buFontTx/>
              <a:buChar char="-"/>
            </a:pPr>
            <a:r>
              <a:rPr lang="en-US" sz="2400" b="1" spc="40" dirty="0">
                <a:solidFill>
                  <a:srgbClr val="034EA2"/>
                </a:solidFill>
                <a:latin typeface="Arial Black" panose="020B0A04020102020204" pitchFamily="34" charset="0"/>
              </a:rPr>
              <a:t>confidentiality of the outcome</a:t>
            </a:r>
          </a:p>
          <a:p>
            <a:pPr marL="457200" indent="-457200">
              <a:lnSpc>
                <a:spcPct val="89000"/>
              </a:lnSpc>
              <a:buFontTx/>
              <a:buChar char="-"/>
            </a:pPr>
            <a:r>
              <a:rPr lang="en-US" sz="2400" b="1" spc="40" dirty="0">
                <a:solidFill>
                  <a:srgbClr val="034EA2"/>
                </a:solidFill>
                <a:latin typeface="Arial Black" panose="020B0A04020102020204" pitchFamily="34" charset="0"/>
              </a:rPr>
              <a:t>what comes up in mediation is inadmissible if the case goes to trial</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3" name="Kuva 2">
            <a:extLst>
              <a:ext uri="{FF2B5EF4-FFF2-40B4-BE49-F238E27FC236}">
                <a16:creationId xmlns:a16="http://schemas.microsoft.com/office/drawing/2014/main" id="{AF76B6D6-CE4A-4718-84C5-FD31380FDB16}"/>
              </a:ext>
            </a:extLst>
          </p:cNvPr>
          <p:cNvPicPr>
            <a:picLocks noChangeAspect="1"/>
          </p:cNvPicPr>
          <p:nvPr/>
        </p:nvPicPr>
        <p:blipFill>
          <a:blip r:embed="rId6"/>
          <a:stretch>
            <a:fillRect/>
          </a:stretch>
        </p:blipFill>
        <p:spPr>
          <a:xfrm>
            <a:off x="12042780" y="1520711"/>
            <a:ext cx="2731245" cy="4669941"/>
          </a:xfrm>
          <a:prstGeom prst="rect">
            <a:avLst/>
          </a:prstGeom>
        </p:spPr>
      </p:pic>
    </p:spTree>
    <p:extLst>
      <p:ext uri="{BB962C8B-B14F-4D97-AF65-F5344CB8AC3E}">
        <p14:creationId xmlns:p14="http://schemas.microsoft.com/office/powerpoint/2010/main" val="292581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5515805"/>
          </a:xfrm>
          <a:prstGeom prst="rect">
            <a:avLst/>
          </a:prstGeom>
          <a:noFill/>
        </p:spPr>
        <p:txBody>
          <a:bodyPr wrap="square" rtlCol="0">
            <a:spAutoFit/>
          </a:bodyPr>
          <a:lstStyle/>
          <a:p>
            <a:pPr>
              <a:lnSpc>
                <a:spcPct val="89000"/>
              </a:lnSpc>
            </a:pPr>
            <a:r>
              <a:rPr lang="en-US" sz="2800" b="1" spc="40" dirty="0">
                <a:solidFill>
                  <a:srgbClr val="034EA2"/>
                </a:solidFill>
                <a:latin typeface="Arial Black" panose="020B0A04020102020204" pitchFamily="34" charset="0"/>
              </a:rPr>
              <a:t>Benefits for courts							</a:t>
            </a:r>
            <a:r>
              <a:rPr lang="en-US" sz="3600" b="1" spc="40" dirty="0">
                <a:solidFill>
                  <a:srgbClr val="034EA2"/>
                </a:solidFill>
                <a:latin typeface="Arial Black" panose="020B0A04020102020204" pitchFamily="34" charset="0"/>
              </a:rPr>
              <a:t>18</a:t>
            </a:r>
          </a:p>
          <a:p>
            <a:pPr>
              <a:lnSpc>
                <a:spcPct val="89000"/>
              </a:lnSpc>
            </a:pPr>
            <a:endParaRPr lang="en-US" sz="2800" b="1" spc="40" dirty="0">
              <a:solidFill>
                <a:srgbClr val="034EA2"/>
              </a:solidFill>
              <a:latin typeface="Arial Black" panose="020B0A04020102020204" pitchFamily="34" charset="0"/>
            </a:endParaRPr>
          </a:p>
          <a:p>
            <a:pPr marL="457200" indent="-457200">
              <a:lnSpc>
                <a:spcPct val="89000"/>
              </a:lnSpc>
              <a:buFontTx/>
              <a:buChar char="-"/>
            </a:pPr>
            <a:r>
              <a:rPr lang="en-US" sz="2400" b="1" spc="40" dirty="0">
                <a:solidFill>
                  <a:srgbClr val="034EA2"/>
                </a:solidFill>
                <a:latin typeface="Arial Black" panose="020B0A04020102020204" pitchFamily="34" charset="0"/>
              </a:rPr>
              <a:t>saves resources, proven reduction of courts’ caseload (number of cases and hearings, writing time of reasonings etc.), eases the workload of a judge</a:t>
            </a:r>
          </a:p>
          <a:p>
            <a:pPr marL="457200" indent="-457200">
              <a:lnSpc>
                <a:spcPct val="89000"/>
              </a:lnSpc>
              <a:buFontTx/>
              <a:buChar char="-"/>
            </a:pPr>
            <a:r>
              <a:rPr lang="en-US" sz="2400" b="1" spc="40" dirty="0">
                <a:solidFill>
                  <a:srgbClr val="034EA2"/>
                </a:solidFill>
                <a:latin typeface="Arial Black" panose="020B0A04020102020204" pitchFamily="34" charset="0"/>
              </a:rPr>
              <a:t>shorter cycle of cases, shortens the average time cases are pending in courts</a:t>
            </a:r>
          </a:p>
          <a:p>
            <a:pPr marL="457200" indent="-457200">
              <a:lnSpc>
                <a:spcPct val="89000"/>
              </a:lnSpc>
              <a:buFontTx/>
              <a:buChar char="-"/>
            </a:pPr>
            <a:r>
              <a:rPr lang="en-US" sz="2400" b="1" spc="40" dirty="0">
                <a:solidFill>
                  <a:srgbClr val="034EA2"/>
                </a:solidFill>
                <a:latin typeface="Arial Black" panose="020B0A04020102020204" pitchFamily="34" charset="0"/>
              </a:rPr>
              <a:t>can end constant never ending litigation (spiral of trials)</a:t>
            </a:r>
          </a:p>
          <a:p>
            <a:pPr>
              <a:lnSpc>
                <a:spcPct val="89000"/>
              </a:lnSpc>
            </a:pPr>
            <a:endParaRPr lang="en-US" sz="2800" b="1" spc="40" dirty="0">
              <a:solidFill>
                <a:srgbClr val="034EA2"/>
              </a:solidFill>
              <a:latin typeface="Arial Black" panose="020B0A04020102020204" pitchFamily="34" charset="0"/>
            </a:endParaRPr>
          </a:p>
          <a:p>
            <a:pPr>
              <a:lnSpc>
                <a:spcPct val="89000"/>
              </a:lnSpc>
            </a:pPr>
            <a:r>
              <a:rPr lang="en-US" sz="2800" b="1" spc="40" dirty="0">
                <a:solidFill>
                  <a:srgbClr val="034EA2"/>
                </a:solidFill>
                <a:latin typeface="Arial Black" panose="020B0A04020102020204" pitchFamily="34" charset="0"/>
              </a:rPr>
              <a:t>Courts as service providers?</a:t>
            </a:r>
          </a:p>
          <a:p>
            <a:pPr marL="457200" indent="-457200">
              <a:lnSpc>
                <a:spcPct val="89000"/>
              </a:lnSpc>
              <a:buFontTx/>
              <a:buChar char="-"/>
            </a:pPr>
            <a:r>
              <a:rPr lang="en-US" sz="2400" b="1" spc="40" dirty="0">
                <a:solidFill>
                  <a:srgbClr val="034EA2"/>
                </a:solidFill>
                <a:latin typeface="Arial Black" panose="020B0A04020102020204" pitchFamily="34" charset="0"/>
              </a:rPr>
              <a:t>who are we for?</a:t>
            </a:r>
          </a:p>
          <a:p>
            <a:pPr marL="457200" indent="-457200">
              <a:lnSpc>
                <a:spcPct val="89000"/>
              </a:lnSpc>
              <a:buFontTx/>
              <a:buChar char="-"/>
            </a:pPr>
            <a:r>
              <a:rPr lang="en-US" sz="2400" b="1" spc="40" dirty="0">
                <a:solidFill>
                  <a:srgbClr val="034EA2"/>
                </a:solidFill>
                <a:latin typeface="Arial Black" panose="020B0A04020102020204" pitchFamily="34" charset="0"/>
              </a:rPr>
              <a:t>belief in the procedure</a:t>
            </a:r>
          </a:p>
          <a:p>
            <a:pPr marL="457200" indent="-457200">
              <a:lnSpc>
                <a:spcPct val="89000"/>
              </a:lnSpc>
              <a:buFontTx/>
              <a:buChar char="-"/>
            </a:pPr>
            <a:r>
              <a:rPr lang="en-US" sz="2400" b="1" spc="40" dirty="0">
                <a:solidFill>
                  <a:srgbClr val="034EA2"/>
                </a:solidFill>
                <a:latin typeface="Arial Black" panose="020B0A04020102020204" pitchFamily="34" charset="0"/>
              </a:rPr>
              <a:t>support from the management</a:t>
            </a:r>
          </a:p>
          <a:p>
            <a:pPr>
              <a:lnSpc>
                <a:spcPct val="89000"/>
              </a:lnSpc>
            </a:pPr>
            <a:endParaRPr lang="en-US" sz="2800" b="1" spc="40" dirty="0">
              <a:solidFill>
                <a:srgbClr val="034EA2"/>
              </a:solidFill>
              <a:latin typeface="Arial Black" panose="020B0A04020102020204" pitchFamily="34" charset="0"/>
            </a:endParaRPr>
          </a:p>
          <a:p>
            <a:pPr>
              <a:lnSpc>
                <a:spcPct val="89000"/>
              </a:lnSpc>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3" name="Kuva 2">
            <a:extLst>
              <a:ext uri="{FF2B5EF4-FFF2-40B4-BE49-F238E27FC236}">
                <a16:creationId xmlns:a16="http://schemas.microsoft.com/office/drawing/2014/main" id="{2FC8656C-7990-4618-BAA7-C153F72E6528}"/>
              </a:ext>
            </a:extLst>
          </p:cNvPr>
          <p:cNvPicPr>
            <a:picLocks noChangeAspect="1"/>
          </p:cNvPicPr>
          <p:nvPr/>
        </p:nvPicPr>
        <p:blipFill>
          <a:blip r:embed="rId6"/>
          <a:stretch>
            <a:fillRect/>
          </a:stretch>
        </p:blipFill>
        <p:spPr>
          <a:xfrm>
            <a:off x="8057401" y="3706312"/>
            <a:ext cx="6096528" cy="3429297"/>
          </a:xfrm>
          <a:prstGeom prst="rect">
            <a:avLst/>
          </a:prstGeom>
        </p:spPr>
      </p:pic>
    </p:spTree>
    <p:extLst>
      <p:ext uri="{BB962C8B-B14F-4D97-AF65-F5344CB8AC3E}">
        <p14:creationId xmlns:p14="http://schemas.microsoft.com/office/powerpoint/2010/main" val="273419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744712" y="277795"/>
            <a:ext cx="12163375" cy="7762061"/>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Experiences								</a:t>
            </a:r>
            <a:r>
              <a:rPr lang="en-US" sz="3600" b="1" spc="40" dirty="0">
                <a:solidFill>
                  <a:srgbClr val="034EA2"/>
                </a:solidFill>
                <a:latin typeface="Arial Black" panose="020B0A04020102020204" pitchFamily="34" charset="0"/>
              </a:rPr>
              <a:t>19</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More than 50 % of all family law cases referred, today more than 50 % of all direct applications </a:t>
            </a:r>
          </a:p>
          <a:p>
            <a:pPr marL="457200" indent="-457200">
              <a:lnSpc>
                <a:spcPct val="89000"/>
              </a:lnSpc>
              <a:buFont typeface="Arial" panose="020B0604020202020204" pitchFamily="34" charset="0"/>
              <a:buChar char="•"/>
            </a:pPr>
            <a:endParaRPr lang="en-US" sz="20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More than 80 % of civil cases settled, over 60 % of the family disputes end up to an agreement</a:t>
            </a:r>
          </a:p>
          <a:p>
            <a:pPr marL="457200" indent="-457200">
              <a:lnSpc>
                <a:spcPct val="89000"/>
              </a:lnSpc>
              <a:buFont typeface="Arial" panose="020B0604020202020204" pitchFamily="34" charset="0"/>
              <a:buChar char="•"/>
            </a:pPr>
            <a:endParaRPr lang="en-US" sz="20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In general court users’ experiences are very good, feedback</a:t>
            </a:r>
          </a:p>
          <a:p>
            <a:pPr marL="457200" indent="-457200">
              <a:lnSpc>
                <a:spcPct val="89000"/>
              </a:lnSpc>
              <a:buFont typeface="Arial" panose="020B0604020202020204" pitchFamily="34" charset="0"/>
              <a:buChar char="•"/>
            </a:pPr>
            <a:endParaRPr lang="en-US" sz="20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Challenging, but judges commonly find it very rewarding, work supervision</a:t>
            </a:r>
          </a:p>
          <a:p>
            <a:pPr marL="457200" indent="-457200">
              <a:lnSpc>
                <a:spcPct val="89000"/>
              </a:lnSpc>
              <a:buFont typeface="Arial" panose="020B0604020202020204" pitchFamily="34" charset="0"/>
              <a:buChar char="•"/>
            </a:pPr>
            <a:endParaRPr lang="en-US" sz="20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Very important to distinct the roles, judge/mediator, not conciliation, different procedures, mediation follows a certain structure, certain techniques and tools, parties must know and understand the procedure their case is handled in</a:t>
            </a:r>
          </a:p>
          <a:p>
            <a:pPr marL="457200" indent="-457200">
              <a:lnSpc>
                <a:spcPct val="89000"/>
              </a:lnSpc>
              <a:buFont typeface="Arial" panose="020B0604020202020204" pitchFamily="34" charset="0"/>
              <a:buChar char="•"/>
            </a:pPr>
            <a:endParaRPr lang="en-US" sz="20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Two equal experts working together found very fruitful</a:t>
            </a:r>
          </a:p>
          <a:p>
            <a:pPr marL="457200" indent="-457200">
              <a:lnSpc>
                <a:spcPct val="89000"/>
              </a:lnSpc>
              <a:buFont typeface="Arial" panose="020B0604020202020204" pitchFamily="34" charset="0"/>
              <a:buChar char="•"/>
            </a:pPr>
            <a:endParaRPr lang="en-US" sz="20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Facilities, calendars, preparation etc.</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000" b="1" spc="40" dirty="0">
                <a:solidFill>
                  <a:srgbClr val="034EA2"/>
                </a:solidFill>
                <a:latin typeface="Arial Black" panose="020B0A04020102020204" pitchFamily="34" charset="0"/>
              </a:rPr>
              <a:t>Tools; active listening, caucuses, temporary agreements, discussions with the child etc.</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26223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59389" y="988558"/>
            <a:ext cx="12163375" cy="5392823"/>
          </a:xfrm>
          <a:prstGeom prst="rect">
            <a:avLst/>
          </a:prstGeom>
          <a:noFill/>
        </p:spPr>
        <p:txBody>
          <a:bodyPr wrap="square" rtlCol="0">
            <a:spAutoFit/>
          </a:bodyPr>
          <a:lstStyle/>
          <a:p>
            <a:pPr>
              <a:lnSpc>
                <a:spcPct val="89000"/>
              </a:lnSpc>
            </a:pPr>
            <a:r>
              <a:rPr lang="en-US" sz="24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2</a:t>
            </a:r>
          </a:p>
          <a:p>
            <a:pPr>
              <a:lnSpc>
                <a:spcPct val="89000"/>
              </a:lnSpc>
            </a:pPr>
            <a:endParaRPr lang="en-US" sz="5700" b="1" spc="40" dirty="0">
              <a:solidFill>
                <a:srgbClr val="034EA2"/>
              </a:solidFill>
              <a:latin typeface="Arial Black" panose="020B0A04020102020204" pitchFamily="34" charset="0"/>
            </a:endParaRPr>
          </a:p>
          <a:p>
            <a:pPr>
              <a:lnSpc>
                <a:spcPct val="89000"/>
              </a:lnSpc>
            </a:pPr>
            <a:r>
              <a:rPr lang="en-US" sz="5700" b="1" spc="40" dirty="0">
                <a:solidFill>
                  <a:srgbClr val="034EA2"/>
                </a:solidFill>
                <a:latin typeface="Arial Black" panose="020B0A04020102020204" pitchFamily="34" charset="0"/>
              </a:rPr>
              <a:t>Summary of the presentation</a:t>
            </a:r>
          </a:p>
          <a:p>
            <a:pPr>
              <a:lnSpc>
                <a:spcPct val="89000"/>
              </a:lnSpc>
            </a:pPr>
            <a:endParaRPr lang="en-US" sz="5700" b="1" spc="40" dirty="0">
              <a:solidFill>
                <a:srgbClr val="034EA2"/>
              </a:solidFill>
              <a:latin typeface="Arial Black" panose="020B0A04020102020204" pitchFamily="34" charset="0"/>
            </a:endParaRPr>
          </a:p>
          <a:p>
            <a:pPr marL="857250" indent="-857250">
              <a:lnSpc>
                <a:spcPct val="89000"/>
              </a:lnSpc>
              <a:buFont typeface="Arial" panose="020B0604020202020204" pitchFamily="34" charset="0"/>
              <a:buChar char="•"/>
            </a:pPr>
            <a:r>
              <a:rPr lang="en-US" sz="3600" b="1" spc="40" dirty="0">
                <a:solidFill>
                  <a:srgbClr val="034EA2"/>
                </a:solidFill>
                <a:latin typeface="Arial Black" panose="020B0A04020102020204" pitchFamily="34" charset="0"/>
              </a:rPr>
              <a:t>Mediation in Finland</a:t>
            </a:r>
          </a:p>
          <a:p>
            <a:pPr marL="857250" indent="-857250">
              <a:lnSpc>
                <a:spcPct val="89000"/>
              </a:lnSpc>
              <a:buFont typeface="Arial" panose="020B0604020202020204" pitchFamily="34" charset="0"/>
              <a:buChar char="•"/>
            </a:pPr>
            <a:r>
              <a:rPr lang="en-US" sz="3600" b="1" spc="40" dirty="0">
                <a:solidFill>
                  <a:srgbClr val="034EA2"/>
                </a:solidFill>
                <a:latin typeface="Arial Black" panose="020B0A04020102020204" pitchFamily="34" charset="0"/>
              </a:rPr>
              <a:t>Finnish Act on Court Mediation (663/2005)</a:t>
            </a:r>
          </a:p>
          <a:p>
            <a:pPr marL="857250" indent="-857250">
              <a:lnSpc>
                <a:spcPct val="89000"/>
              </a:lnSpc>
              <a:buFont typeface="Arial" panose="020B0604020202020204" pitchFamily="34" charset="0"/>
              <a:buChar char="•"/>
            </a:pPr>
            <a:r>
              <a:rPr lang="en-US" sz="3600" b="1" spc="40" dirty="0">
                <a:solidFill>
                  <a:srgbClr val="034EA2"/>
                </a:solidFill>
                <a:latin typeface="Arial Black" panose="020B0A04020102020204" pitchFamily="34" charset="0"/>
              </a:rPr>
              <a:t>Mediation specially in Family Disputes in District Courts</a:t>
            </a:r>
          </a:p>
          <a:p>
            <a:pPr marL="857250" indent="-857250">
              <a:lnSpc>
                <a:spcPct val="89000"/>
              </a:lnSpc>
              <a:buFont typeface="Arial" panose="020B0604020202020204" pitchFamily="34" charset="0"/>
              <a:buChar char="•"/>
            </a:pPr>
            <a:r>
              <a:rPr lang="en-US" sz="3600" b="1" spc="40" dirty="0">
                <a:solidFill>
                  <a:srgbClr val="034EA2"/>
                </a:solidFill>
                <a:latin typeface="Arial Black" panose="020B0A04020102020204" pitchFamily="34" charset="0"/>
              </a:rPr>
              <a:t>Experiences</a:t>
            </a: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67923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744712" y="338591"/>
            <a:ext cx="12163375" cy="585417"/>
          </a:xfrm>
          <a:prstGeom prst="rect">
            <a:avLst/>
          </a:prstGeom>
          <a:noFill/>
        </p:spPr>
        <p:txBody>
          <a:bodyPr wrap="square" rtlCol="0">
            <a:spAutoFit/>
          </a:bodyPr>
          <a:lstStyle/>
          <a:p>
            <a:pPr>
              <a:lnSpc>
                <a:spcPct val="89000"/>
              </a:lnSpc>
            </a:pPr>
            <a:r>
              <a:rPr lang="en-US" sz="28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20</a:t>
            </a: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4" name="Kuva 3" descr="Kuva, joka sisältää kohteen seinä, sisä, lattia, sisäkatto&#10;&#10;Kuvaus luotu automaattisesti">
            <a:extLst>
              <a:ext uri="{FF2B5EF4-FFF2-40B4-BE49-F238E27FC236}">
                <a16:creationId xmlns:a16="http://schemas.microsoft.com/office/drawing/2014/main" id="{2AB01C6B-F1CB-4854-860C-4EFD10934E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5675" y="606928"/>
            <a:ext cx="8128000" cy="6426200"/>
          </a:xfrm>
          <a:prstGeom prst="rect">
            <a:avLst/>
          </a:prstGeom>
        </p:spPr>
      </p:pic>
    </p:spTree>
    <p:extLst>
      <p:ext uri="{BB962C8B-B14F-4D97-AF65-F5344CB8AC3E}">
        <p14:creationId xmlns:p14="http://schemas.microsoft.com/office/powerpoint/2010/main" val="185322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7267"/>
            <a:ext cx="15119350" cy="8503263"/>
          </a:xfrm>
          <a:prstGeom prst="rect">
            <a:avLst/>
          </a:prstGeom>
        </p:spPr>
      </p:pic>
      <p:sp>
        <p:nvSpPr>
          <p:cNvPr id="2" name="TextBox 1"/>
          <p:cNvSpPr txBox="1"/>
          <p:nvPr/>
        </p:nvSpPr>
        <p:spPr>
          <a:xfrm>
            <a:off x="1841576" y="358763"/>
            <a:ext cx="12163375" cy="7597336"/>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21</a:t>
            </a:r>
          </a:p>
          <a:p>
            <a:pPr>
              <a:lnSpc>
                <a:spcPct val="89000"/>
              </a:lnSpc>
            </a:pPr>
            <a:r>
              <a:rPr lang="en-US" sz="3200" b="1" spc="40" dirty="0">
                <a:solidFill>
                  <a:srgbClr val="034EA2"/>
                </a:solidFill>
                <a:latin typeface="Arial Black" panose="020B0A04020102020204" pitchFamily="34" charset="0"/>
              </a:rPr>
              <a:t>Experiences cont.</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Judges acting as mediators for more than 14 years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Still acting as judges in other civil cases or as criminal judges in their courts, but not in the same cases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Confidentiality (incl. collegial confidentiality)</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Experience as mediators help judges in their work also as a judges (without mixing the roles)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Absolutely better for parties and the families and especially for the children than the court proceedings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Also better for the courts, better for the social field; saving resources, shorter cycle of cases, eases the workload</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308754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5178"/>
            <a:ext cx="15119350" cy="8503263"/>
          </a:xfrm>
          <a:prstGeom prst="rect">
            <a:avLst/>
          </a:prstGeom>
        </p:spPr>
      </p:pic>
      <p:sp>
        <p:nvSpPr>
          <p:cNvPr id="2" name="TextBox 1"/>
          <p:cNvSpPr txBox="1"/>
          <p:nvPr/>
        </p:nvSpPr>
        <p:spPr>
          <a:xfrm>
            <a:off x="1817825" y="836920"/>
            <a:ext cx="12163375" cy="1407180"/>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22</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3" name="Kuva 2">
            <a:extLst>
              <a:ext uri="{FF2B5EF4-FFF2-40B4-BE49-F238E27FC236}">
                <a16:creationId xmlns:a16="http://schemas.microsoft.com/office/drawing/2014/main" id="{5B5CB319-DE28-4D34-8968-C6A1146C9FC7}"/>
              </a:ext>
            </a:extLst>
          </p:cNvPr>
          <p:cNvPicPr>
            <a:picLocks noChangeAspect="1"/>
          </p:cNvPicPr>
          <p:nvPr/>
        </p:nvPicPr>
        <p:blipFill>
          <a:blip r:embed="rId6"/>
          <a:stretch>
            <a:fillRect/>
          </a:stretch>
        </p:blipFill>
        <p:spPr>
          <a:xfrm>
            <a:off x="5141516" y="1740784"/>
            <a:ext cx="5037257" cy="3779848"/>
          </a:xfrm>
          <a:prstGeom prst="rect">
            <a:avLst/>
          </a:prstGeom>
        </p:spPr>
      </p:pic>
    </p:spTree>
    <p:extLst>
      <p:ext uri="{BB962C8B-B14F-4D97-AF65-F5344CB8AC3E}">
        <p14:creationId xmlns:p14="http://schemas.microsoft.com/office/powerpoint/2010/main" val="1070563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6677"/>
            <a:ext cx="15119350" cy="8503263"/>
          </a:xfrm>
          <a:prstGeom prst="rect">
            <a:avLst/>
          </a:prstGeom>
        </p:spPr>
      </p:pic>
      <p:sp>
        <p:nvSpPr>
          <p:cNvPr id="2" name="TextBox 1"/>
          <p:cNvSpPr txBox="1"/>
          <p:nvPr/>
        </p:nvSpPr>
        <p:spPr>
          <a:xfrm>
            <a:off x="1817825" y="836920"/>
            <a:ext cx="12163375" cy="1407180"/>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23</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4" name="Kuva 3">
            <a:extLst>
              <a:ext uri="{FF2B5EF4-FFF2-40B4-BE49-F238E27FC236}">
                <a16:creationId xmlns:a16="http://schemas.microsoft.com/office/drawing/2014/main" id="{AF42F4A3-437F-4B42-A68B-39C397F3B7C9}"/>
              </a:ext>
            </a:extLst>
          </p:cNvPr>
          <p:cNvPicPr>
            <a:picLocks noChangeAspect="1"/>
          </p:cNvPicPr>
          <p:nvPr/>
        </p:nvPicPr>
        <p:blipFill>
          <a:blip r:embed="rId6"/>
          <a:stretch>
            <a:fillRect/>
          </a:stretch>
        </p:blipFill>
        <p:spPr>
          <a:xfrm>
            <a:off x="5169835" y="599532"/>
            <a:ext cx="4779678" cy="5975102"/>
          </a:xfrm>
          <a:prstGeom prst="rect">
            <a:avLst/>
          </a:prstGeom>
        </p:spPr>
      </p:pic>
    </p:spTree>
    <p:extLst>
      <p:ext uri="{BB962C8B-B14F-4D97-AF65-F5344CB8AC3E}">
        <p14:creationId xmlns:p14="http://schemas.microsoft.com/office/powerpoint/2010/main" val="1126395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836920"/>
            <a:ext cx="12163375" cy="6952544"/>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Links:									</a:t>
            </a:r>
            <a:r>
              <a:rPr lang="en-US" sz="3600" b="1" spc="40" dirty="0">
                <a:solidFill>
                  <a:srgbClr val="034EA2"/>
                </a:solidFill>
                <a:latin typeface="Arial Black" panose="020B0A04020102020204" pitchFamily="34" charset="0"/>
              </a:rPr>
              <a:t>24</a:t>
            </a:r>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b="1" u="sng" dirty="0">
                <a:hlinkClick r:id="rId4"/>
              </a:rPr>
              <a:t>https://oikeus.fi/tuomioistuimet/en/index/asiat/perheasiat/lapsenhuoltoasuminenelatusjatapaaminen/expert-assistedmediationofcustodydisputesatthedistrictcourt.html</a:t>
            </a:r>
            <a:endParaRPr lang="fi-FI" b="1" dirty="0"/>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sz="2400" b="1" spc="40" dirty="0">
                <a:solidFill>
                  <a:srgbClr val="034EA2"/>
                </a:solidFill>
                <a:latin typeface="Calibri" panose="020F0502020204030204" pitchFamily="34" charset="0"/>
                <a:cs typeface="Calibri" panose="020F0502020204030204" pitchFamily="34" charset="0"/>
                <a:hlinkClick r:id="rId5"/>
              </a:rPr>
              <a:t>https://oikeus.fi/en/index/laatikot/perheasiatoikeudessa.html</a:t>
            </a:r>
            <a:endParaRPr lang="en-US" sz="2400" b="1" spc="40" dirty="0">
              <a:solidFill>
                <a:srgbClr val="034EA2"/>
              </a:solidFill>
              <a:latin typeface="Calibri" panose="020F0502020204030204" pitchFamily="34" charset="0"/>
              <a:cs typeface="Calibri" panose="020F0502020204030204" pitchFamily="34" charset="0"/>
            </a:endParaRPr>
          </a:p>
          <a:p>
            <a:pPr>
              <a:lnSpc>
                <a:spcPct val="89000"/>
              </a:lnSpc>
            </a:pPr>
            <a:endParaRPr lang="en-US" sz="2400" b="1" spc="40" dirty="0">
              <a:solidFill>
                <a:srgbClr val="034EA2"/>
              </a:solidFill>
              <a:latin typeface="Calibri" panose="020F0502020204030204" pitchFamily="34" charset="0"/>
              <a:cs typeface="Calibri" panose="020F0502020204030204" pitchFamily="34" charset="0"/>
            </a:endParaRPr>
          </a:p>
          <a:p>
            <a:pPr>
              <a:lnSpc>
                <a:spcPct val="89000"/>
              </a:lnSpc>
            </a:pPr>
            <a:r>
              <a:rPr lang="en-US" b="1" dirty="0">
                <a:solidFill>
                  <a:schemeClr val="accent1">
                    <a:lumMod val="75000"/>
                  </a:schemeClr>
                </a:solidFill>
                <a:hlinkClick r:id="rId6" action="ppaction://hlinkfile"/>
              </a:rPr>
              <a:t>file:///C:/Users/03084516/Downloads/469-1283-1-PB.pdf</a:t>
            </a:r>
            <a:endParaRPr lang="en-US" b="1" dirty="0">
              <a:solidFill>
                <a:schemeClr val="accent1">
                  <a:lumMod val="75000"/>
                </a:schemeClr>
              </a:solidFill>
            </a:endParaRPr>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b="1" u="sng" dirty="0">
                <a:hlinkClick r:id="rId7"/>
              </a:rPr>
              <a:t>https://www.utrechtlawreview.org/articles/abstract/10.18352/ulr.469/</a:t>
            </a:r>
            <a:endParaRPr lang="fi-FI" b="1" dirty="0"/>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b="1" u="sng" dirty="0">
                <a:hlinkClick r:id="rId8"/>
              </a:rPr>
              <a:t>https://www.springer.com/gp/book/9783319730189</a:t>
            </a:r>
            <a:endParaRPr lang="fi-FI" b="1" dirty="0"/>
          </a:p>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b="1" u="sng" dirty="0">
                <a:hlinkClick r:id="rId9"/>
              </a:rPr>
              <a:t>https://thl.fi/en/web/thlfi-en/services/special-government-services-in-social-welfare-and-health-care/mediation-in-criminal-and-civil-cases</a:t>
            </a:r>
            <a:endParaRPr lang="en-US" b="1" u="sng" dirty="0"/>
          </a:p>
          <a:p>
            <a:pPr>
              <a:lnSpc>
                <a:spcPct val="89000"/>
              </a:lnSpc>
            </a:pPr>
            <a:endParaRPr lang="en-US" u="sng" dirty="0"/>
          </a:p>
          <a:p>
            <a:pPr>
              <a:lnSpc>
                <a:spcPct val="89000"/>
              </a:lnSpc>
            </a:pPr>
            <a:endParaRPr lang="fi-FI" dirty="0"/>
          </a:p>
          <a:p>
            <a:pPr>
              <a:lnSpc>
                <a:spcPct val="89000"/>
              </a:lnSpc>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91980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67" y="1648874"/>
            <a:ext cx="3422361" cy="551810"/>
          </a:xfrm>
          <a:prstGeom prst="rect">
            <a:avLst/>
          </a:prstGeom>
        </p:spPr>
      </p:pic>
      <p:sp>
        <p:nvSpPr>
          <p:cNvPr id="6" name="TextBox 5"/>
          <p:cNvSpPr txBox="1"/>
          <p:nvPr/>
        </p:nvSpPr>
        <p:spPr>
          <a:xfrm>
            <a:off x="2239810" y="3432085"/>
            <a:ext cx="7153571" cy="1078437"/>
          </a:xfrm>
          <a:prstGeom prst="rect">
            <a:avLst/>
          </a:prstGeom>
          <a:noFill/>
        </p:spPr>
        <p:txBody>
          <a:bodyPr wrap="square" rtlCol="0">
            <a:spAutoFit/>
          </a:bodyPr>
          <a:lstStyle/>
          <a:p>
            <a:pPr>
              <a:lnSpc>
                <a:spcPct val="89000"/>
              </a:lnSpc>
            </a:pPr>
            <a:r>
              <a:rPr lang="en-US" sz="7200" b="1" spc="40" dirty="0">
                <a:solidFill>
                  <a:srgbClr val="034EA2"/>
                </a:solidFill>
                <a:latin typeface="Arial Black" panose="020B0A04020102020204" pitchFamily="34" charset="0"/>
              </a:rPr>
              <a:t>Thank you!</a:t>
            </a:r>
          </a:p>
        </p:txBody>
      </p:sp>
      <p:grpSp>
        <p:nvGrpSpPr>
          <p:cNvPr id="8" name="Group 7"/>
          <p:cNvGrpSpPr/>
          <p:nvPr/>
        </p:nvGrpSpPr>
        <p:grpSpPr>
          <a:xfrm>
            <a:off x="2398509" y="4881852"/>
            <a:ext cx="6994872" cy="2942649"/>
            <a:chOff x="2398509" y="4893003"/>
            <a:chExt cx="6994872" cy="2942649"/>
          </a:xfrm>
          <a:solidFill>
            <a:srgbClr val="EBEBEB"/>
          </a:solidFill>
        </p:grpSpPr>
        <p:sp>
          <p:nvSpPr>
            <p:cNvPr id="46" name="Rectangle 45"/>
            <p:cNvSpPr/>
            <p:nvPr/>
          </p:nvSpPr>
          <p:spPr>
            <a:xfrm>
              <a:off x="2398509" y="4893003"/>
              <a:ext cx="6994872" cy="2047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p:cNvSpPr/>
            <p:nvPr/>
          </p:nvSpPr>
          <p:spPr>
            <a:xfrm rot="5400000">
              <a:off x="2393051" y="6742559"/>
              <a:ext cx="1098551" cy="1087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409230" y="4686849"/>
            <a:ext cx="6984151" cy="125688"/>
            <a:chOff x="2409230" y="4768338"/>
            <a:chExt cx="6984151" cy="125688"/>
          </a:xfrm>
          <a:solidFill>
            <a:srgbClr val="FFCC32"/>
          </a:solidFill>
        </p:grpSpPr>
        <p:sp>
          <p:nvSpPr>
            <p:cNvPr id="10" name="Rectangle 9"/>
            <p:cNvSpPr/>
            <p:nvPr/>
          </p:nvSpPr>
          <p:spPr>
            <a:xfrm>
              <a:off x="240923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501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0080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9658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9236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8815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8393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7972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7550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7129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707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286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5864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443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5021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4600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4178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3757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3335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2914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2492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2071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1649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1228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0806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0385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49963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9542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9120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08698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28277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47855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67434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87012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06591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6169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118" y="7258930"/>
            <a:ext cx="3323772" cy="456204"/>
          </a:xfrm>
          <a:prstGeom prst="rect">
            <a:avLst/>
          </a:prstGeom>
        </p:spPr>
      </p:pic>
      <p:sp>
        <p:nvSpPr>
          <p:cNvPr id="89" name="TextBox 88"/>
          <p:cNvSpPr txBox="1"/>
          <p:nvPr/>
        </p:nvSpPr>
        <p:spPr>
          <a:xfrm>
            <a:off x="2815074" y="5212286"/>
            <a:ext cx="5663485" cy="1492716"/>
          </a:xfrm>
          <a:prstGeom prst="rect">
            <a:avLst/>
          </a:prstGeom>
          <a:noFill/>
        </p:spPr>
        <p:txBody>
          <a:bodyPr wrap="square" rtlCol="0">
            <a:spAutoFit/>
          </a:bodyPr>
          <a:lstStyle/>
          <a:p>
            <a:pPr>
              <a:lnSpc>
                <a:spcPct val="130000"/>
              </a:lnSpc>
            </a:pPr>
            <a:r>
              <a:rPr lang="en-US" sz="1400" b="1" spc="40" dirty="0">
                <a:latin typeface="Arial" panose="020B0604020202020204" pitchFamily="34" charset="0"/>
                <a:cs typeface="Arial" panose="020B0604020202020204" pitchFamily="34" charset="0"/>
              </a:rPr>
              <a:t>This presentation was produced with the financial support of the European Union. Its contents are the sole responsibility of PRAVO-JUSTICE and do not necessarily reflect the views of the European Union.</a:t>
            </a:r>
          </a:p>
          <a:p>
            <a:pPr>
              <a:lnSpc>
                <a:spcPct val="130000"/>
              </a:lnSpc>
            </a:pPr>
            <a:endParaRPr lang="en-US" sz="1400" b="1" spc="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74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59389" y="278125"/>
            <a:ext cx="12163375" cy="7433060"/>
          </a:xfrm>
          <a:prstGeom prst="rect">
            <a:avLst/>
          </a:prstGeom>
          <a:noFill/>
        </p:spPr>
        <p:txBody>
          <a:bodyPr wrap="square" rtlCol="0">
            <a:spAutoFit/>
          </a:bodyPr>
          <a:lstStyle/>
          <a:p>
            <a:pPr lvl="0">
              <a:lnSpc>
                <a:spcPct val="89000"/>
              </a:lnSpc>
            </a:pPr>
            <a:r>
              <a:rPr lang="en-US" sz="3600" b="1" spc="40" dirty="0">
                <a:solidFill>
                  <a:srgbClr val="034EA2"/>
                </a:solidFill>
                <a:latin typeface="Arial Black" panose="020B0A04020102020204" pitchFamily="34" charset="0"/>
              </a:rPr>
              <a:t>										3</a:t>
            </a:r>
          </a:p>
          <a:p>
            <a:pPr lvl="0">
              <a:lnSpc>
                <a:spcPct val="89000"/>
              </a:lnSpc>
            </a:pPr>
            <a:r>
              <a:rPr lang="en-US" sz="3600" b="1" spc="40" dirty="0">
                <a:solidFill>
                  <a:srgbClr val="034EA2"/>
                </a:solidFill>
                <a:latin typeface="Arial Black" panose="020B0A04020102020204" pitchFamily="34" charset="0"/>
              </a:rPr>
              <a:t>Mediation in Finland</a:t>
            </a:r>
          </a:p>
          <a:p>
            <a:pPr lvl="0">
              <a:lnSpc>
                <a:spcPct val="89000"/>
              </a:lnSpc>
            </a:pPr>
            <a:endParaRPr lang="en-US" sz="2800" b="1" spc="40" dirty="0">
              <a:solidFill>
                <a:srgbClr val="034EA2"/>
              </a:solidFill>
              <a:latin typeface="Arial Black" panose="020B0A04020102020204" pitchFamily="34" charset="0"/>
            </a:endParaRPr>
          </a:p>
          <a:p>
            <a:pPr lvl="0">
              <a:lnSpc>
                <a:spcPct val="89000"/>
              </a:lnSpc>
            </a:pPr>
            <a:endParaRPr lang="en-US" sz="28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Court Mediation in Civil and Family Disputes</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Victim Offender Mediation, Mediation in Criminal cases and smaller disputes</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Peer Mediation in Schools and Kindergartens</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Neighborhood Mediation</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Street Mediation </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Mediation of Consumer disputes</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Mediation in Work communities, Workplace Mediation</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Mediation in Labor disputes (between employers’ and employees’ unions)</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Mediation in Family conflicts, Marriage act</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Environmental Mediation</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Post-processing of serious crimes and Mediation in prisons</a:t>
            </a: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International Peace Mediation</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688"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8818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59389" y="278125"/>
            <a:ext cx="12163375" cy="5570949"/>
          </a:xfrm>
          <a:prstGeom prst="rect">
            <a:avLst/>
          </a:prstGeom>
          <a:noFill/>
        </p:spPr>
        <p:txBody>
          <a:bodyPr wrap="square" rtlCol="0">
            <a:spAutoFit/>
          </a:bodyPr>
          <a:lstStyle/>
          <a:p>
            <a:pPr lvl="0">
              <a:lnSpc>
                <a:spcPct val="89000"/>
              </a:lnSpc>
            </a:pPr>
            <a:endParaRPr lang="en-US" sz="2800" b="1" spc="40" dirty="0">
              <a:solidFill>
                <a:srgbClr val="034EA2"/>
              </a:solidFill>
              <a:latin typeface="Arial Black" panose="020B0A04020102020204" pitchFamily="34" charset="0"/>
            </a:endParaRPr>
          </a:p>
          <a:p>
            <a:pPr lvl="0">
              <a:lnSpc>
                <a:spcPct val="89000"/>
              </a:lnSpc>
            </a:pPr>
            <a:r>
              <a:rPr lang="en-US" sz="28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4</a:t>
            </a:r>
          </a:p>
          <a:p>
            <a:pPr lvl="0">
              <a:lnSpc>
                <a:spcPct val="89000"/>
              </a:lnSpc>
            </a:pPr>
            <a:endParaRPr lang="en-US" sz="2800" b="1" spc="40" dirty="0">
              <a:solidFill>
                <a:srgbClr val="034EA2"/>
              </a:solidFill>
              <a:latin typeface="Arial Black" panose="020B0A04020102020204" pitchFamily="34" charset="0"/>
            </a:endParaRPr>
          </a:p>
          <a:p>
            <a:pPr lvl="0">
              <a:lnSpc>
                <a:spcPct val="89000"/>
              </a:lnSpc>
            </a:pPr>
            <a:r>
              <a:rPr lang="en-US" sz="2800" b="1" spc="40" dirty="0">
                <a:solidFill>
                  <a:srgbClr val="034EA2"/>
                </a:solidFill>
                <a:latin typeface="Arial Black" panose="020B0A04020102020204" pitchFamily="34" charset="0"/>
              </a:rPr>
              <a:t>"Traditional litigation is a mistake that must be corrected... For some disputes trials will be the only means, but for many claims trials by adversarial contest must in time go the way of the ancient trial by battle and blood. Our system is too costly, too painful, too destructive, too inefficient for really civilized people.”</a:t>
            </a:r>
          </a:p>
          <a:p>
            <a:pPr lvl="0">
              <a:lnSpc>
                <a:spcPct val="89000"/>
              </a:lnSpc>
            </a:pPr>
            <a:endParaRPr lang="en-US" sz="2800" b="1" spc="40" dirty="0">
              <a:solidFill>
                <a:srgbClr val="034EA2"/>
              </a:solidFill>
              <a:latin typeface="Arial Black" panose="020B0A04020102020204" pitchFamily="34" charset="0"/>
            </a:endParaRPr>
          </a:p>
          <a:p>
            <a:pPr lvl="0">
              <a:lnSpc>
                <a:spcPct val="89000"/>
              </a:lnSpc>
            </a:pPr>
            <a:endParaRPr lang="en-US" sz="2800" b="1" spc="40" dirty="0">
              <a:solidFill>
                <a:srgbClr val="034EA2"/>
              </a:solidFill>
              <a:latin typeface="Arial Black" panose="020B0A04020102020204" pitchFamily="34" charset="0"/>
            </a:endParaRPr>
          </a:p>
          <a:p>
            <a:pPr lvl="0">
              <a:lnSpc>
                <a:spcPct val="89000"/>
              </a:lnSpc>
            </a:pPr>
            <a:r>
              <a:rPr lang="en-US" sz="2800" b="1" spc="40" dirty="0">
                <a:solidFill>
                  <a:srgbClr val="034EA2"/>
                </a:solidFill>
                <a:latin typeface="Arial Black" panose="020B0A04020102020204" pitchFamily="34" charset="0"/>
              </a:rPr>
              <a:t>(Warren E. Burger, former Chief Justice of U.S. Supreme Court)</a:t>
            </a:r>
          </a:p>
          <a:p>
            <a:pPr lvl="0">
              <a:lnSpc>
                <a:spcPct val="89000"/>
              </a:lnSpc>
            </a:pPr>
            <a:endParaRPr lang="en-US" sz="28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688"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244112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59389" y="278125"/>
            <a:ext cx="12163375" cy="7433060"/>
          </a:xfrm>
          <a:prstGeom prst="rect">
            <a:avLst/>
          </a:prstGeom>
          <a:noFill/>
        </p:spPr>
        <p:txBody>
          <a:bodyPr wrap="square" rtlCol="0">
            <a:spAutoFit/>
          </a:bodyPr>
          <a:lstStyle/>
          <a:p>
            <a:pPr lvl="0">
              <a:lnSpc>
                <a:spcPct val="89000"/>
              </a:lnSpc>
            </a:pPr>
            <a:r>
              <a:rPr lang="en-US" sz="28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5</a:t>
            </a:r>
          </a:p>
          <a:p>
            <a:pPr lvl="0">
              <a:lnSpc>
                <a:spcPct val="89000"/>
              </a:lnSpc>
            </a:pPr>
            <a:r>
              <a:rPr lang="en-US" sz="2800" b="1" spc="40" dirty="0">
                <a:solidFill>
                  <a:srgbClr val="034EA2"/>
                </a:solidFill>
                <a:latin typeface="Arial Black" panose="020B0A04020102020204" pitchFamily="34" charset="0"/>
              </a:rPr>
              <a:t>Act on mediation in civil matters and confirmation of settlements in general courts</a:t>
            </a:r>
          </a:p>
          <a:p>
            <a:pPr lvl="0">
              <a:lnSpc>
                <a:spcPct val="89000"/>
              </a:lnSpc>
            </a:pPr>
            <a:endParaRPr lang="en-US" sz="40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In force originally January 2006 (new act in May 2011, after the Mediation directive 2008/52)</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Applies to all civil matters (incl. family matters) in general courts</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The objective of court mediation is an amicable resolution of the matter</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Requires consent of all parties</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Mediation may be commenced whether there is a matter pending in court or not; separate application/referral, joint request/by one party alone/judge’s initiative </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The court decides on the commencement of mediation </a:t>
            </a:r>
          </a:p>
          <a:p>
            <a:pPr lvl="0">
              <a:lnSpc>
                <a:spcPct val="89000"/>
              </a:lnSpc>
            </a:pPr>
            <a:endParaRPr kumimoji="0" lang="en-US" sz="4400" b="1" i="0" u="none" strike="noStrike" kern="1200" cap="none" spc="40" normalizeH="0" baseline="0" noProof="0" dirty="0">
              <a:ln>
                <a:noFill/>
              </a:ln>
              <a:solidFill>
                <a:srgbClr val="034EA2"/>
              </a:solidFill>
              <a:effectLst/>
              <a:uLnTx/>
              <a:uFillTx/>
              <a:latin typeface="Arial Black" panose="020B0A04020102020204" pitchFamily="34" charset="0"/>
              <a:ea typeface="+mn-ea"/>
              <a:cs typeface="+mn-cs"/>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688"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61106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28216" y="538345"/>
            <a:ext cx="12163375" cy="5953874"/>
          </a:xfrm>
          <a:prstGeom prst="rect">
            <a:avLst/>
          </a:prstGeom>
          <a:noFill/>
        </p:spPr>
        <p:txBody>
          <a:bodyPr wrap="square" rtlCol="0">
            <a:spAutoFit/>
          </a:bodyPr>
          <a:lstStyle/>
          <a:p>
            <a:pPr lvl="8">
              <a:lnSpc>
                <a:spcPct val="89000"/>
              </a:lnSpc>
            </a:pPr>
            <a:endParaRPr lang="en-US" sz="2400" b="1" spc="40" dirty="0">
              <a:solidFill>
                <a:srgbClr val="034EA2"/>
              </a:solidFill>
              <a:latin typeface="Arial Black" panose="020B0A04020102020204" pitchFamily="34" charset="0"/>
            </a:endParaRPr>
          </a:p>
          <a:p>
            <a:pPr>
              <a:lnSpc>
                <a:spcPct val="89000"/>
              </a:lnSpc>
            </a:pPr>
            <a:r>
              <a:rPr lang="en-US" sz="3200" b="1" spc="40" dirty="0">
                <a:solidFill>
                  <a:srgbClr val="034EA2"/>
                </a:solidFill>
                <a:latin typeface="Arial Black" panose="020B0A04020102020204" pitchFamily="34" charset="0"/>
              </a:rPr>
              <a:t>Act on mediation cont.						</a:t>
            </a:r>
            <a:r>
              <a:rPr lang="en-US" sz="3600" b="1" spc="40" dirty="0">
                <a:solidFill>
                  <a:srgbClr val="034EA2"/>
                </a:solidFill>
                <a:latin typeface="Arial Black" panose="020B0A04020102020204" pitchFamily="34" charset="0"/>
              </a:rPr>
              <a:t>6</a:t>
            </a:r>
          </a:p>
          <a:p>
            <a:pPr>
              <a:lnSpc>
                <a:spcPct val="89000"/>
              </a:lnSpc>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 judge acts as a mediator (never in his/her own cases, the mediator shall not adjudicate in the same case, incl. confidentiality)</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Judges trained to work as mediators (CEDR-based training)</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Possible to ask for a certain judge to mediate (based on the trust)</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Voluntary, facilitated, structured (phases, techniques, tools), not conciliation, different procedure, different roles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Possible to use an expert to assist in mediation </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The settlement may be confirmed in court, enforceable as such</a:t>
            </a: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548570"/>
            <a:ext cx="15120000" cy="95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370148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365078" y="714859"/>
            <a:ext cx="12163375" cy="585417"/>
          </a:xfrm>
          <a:prstGeom prst="rect">
            <a:avLst/>
          </a:prstGeom>
          <a:noFill/>
        </p:spPr>
        <p:txBody>
          <a:bodyPr wrap="square" rtlCol="0">
            <a:spAutoFit/>
          </a:bodyPr>
          <a:lstStyle/>
          <a:p>
            <a:pPr marL="457200" indent="-457200">
              <a:lnSpc>
                <a:spcPct val="89000"/>
              </a:lnSpc>
              <a:buFont typeface="Arial" panose="020B0604020202020204" pitchFamily="34" charset="0"/>
              <a:buChar char="•"/>
            </a:pPr>
            <a:r>
              <a:rPr lang="en-US" sz="3200" b="1" spc="40" dirty="0" err="1">
                <a:solidFill>
                  <a:srgbClr val="034EA2"/>
                </a:solidFill>
                <a:latin typeface="Arial Black" panose="020B0A04020102020204" pitchFamily="34" charset="0"/>
              </a:rPr>
              <a:t>Example_Phases</a:t>
            </a:r>
            <a:r>
              <a:rPr lang="en-US" sz="3200" b="1" spc="40" dirty="0">
                <a:solidFill>
                  <a:srgbClr val="034EA2"/>
                </a:solidFill>
                <a:latin typeface="Arial Black" panose="020B0A04020102020204" pitchFamily="34" charset="0"/>
              </a:rPr>
              <a:t> of mediation, 5 steps                 </a:t>
            </a:r>
            <a:r>
              <a:rPr lang="en-US" sz="3600" b="1" spc="40" dirty="0">
                <a:solidFill>
                  <a:srgbClr val="034EA2"/>
                </a:solidFill>
                <a:latin typeface="Arial Black" panose="020B0A04020102020204" pitchFamily="34" charset="0"/>
              </a:rPr>
              <a:t>7</a:t>
            </a: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548570"/>
            <a:ext cx="15120000" cy="95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3" name="Kuva 2">
            <a:extLst>
              <a:ext uri="{FF2B5EF4-FFF2-40B4-BE49-F238E27FC236}">
                <a16:creationId xmlns:a16="http://schemas.microsoft.com/office/drawing/2014/main" id="{9E857B5E-E689-4964-8CEA-41CBAE192EF2}"/>
              </a:ext>
            </a:extLst>
          </p:cNvPr>
          <p:cNvPicPr>
            <a:picLocks noChangeAspect="1"/>
          </p:cNvPicPr>
          <p:nvPr/>
        </p:nvPicPr>
        <p:blipFill>
          <a:blip r:embed="rId6"/>
          <a:stretch>
            <a:fillRect/>
          </a:stretch>
        </p:blipFill>
        <p:spPr>
          <a:xfrm>
            <a:off x="3090919" y="1959824"/>
            <a:ext cx="8937511" cy="4584589"/>
          </a:xfrm>
          <a:prstGeom prst="rect">
            <a:avLst/>
          </a:prstGeom>
        </p:spPr>
      </p:pic>
    </p:spTree>
    <p:extLst>
      <p:ext uri="{BB962C8B-B14F-4D97-AF65-F5344CB8AC3E}">
        <p14:creationId xmlns:p14="http://schemas.microsoft.com/office/powerpoint/2010/main" val="15422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269169"/>
          </a:xfrm>
          <a:prstGeom prst="rect">
            <a:avLst/>
          </a:prstGeom>
          <a:noFill/>
        </p:spPr>
        <p:txBody>
          <a:bodyPr wrap="square" rtlCol="0">
            <a:spAutoFit/>
          </a:bodyPr>
          <a:lstStyle/>
          <a:p>
            <a:pPr>
              <a:lnSpc>
                <a:spcPct val="89000"/>
              </a:lnSpc>
            </a:pPr>
            <a:endParaRPr lang="en-US" sz="3200" b="1" spc="40" dirty="0">
              <a:solidFill>
                <a:srgbClr val="034EA2"/>
              </a:solidFill>
              <a:latin typeface="Arial Black" panose="020B0A04020102020204" pitchFamily="34" charset="0"/>
            </a:endParaRPr>
          </a:p>
          <a:p>
            <a:pPr>
              <a:lnSpc>
                <a:spcPct val="89000"/>
              </a:lnSpc>
            </a:pPr>
            <a:r>
              <a:rPr lang="en-US" sz="3200" b="1" spc="40" dirty="0">
                <a:solidFill>
                  <a:srgbClr val="034EA2"/>
                </a:solidFill>
                <a:latin typeface="Arial Black" panose="020B0A04020102020204" pitchFamily="34" charset="0"/>
              </a:rPr>
              <a:t>									</a:t>
            </a:r>
            <a:r>
              <a:rPr lang="en-US" sz="3600" b="1" spc="40" dirty="0">
                <a:solidFill>
                  <a:srgbClr val="034EA2"/>
                </a:solidFill>
                <a:latin typeface="Arial Black" panose="020B0A04020102020204" pitchFamily="34" charset="0"/>
              </a:rPr>
              <a:t>8</a:t>
            </a:r>
            <a:r>
              <a:rPr lang="en-US" sz="3200" b="1" spc="40" dirty="0">
                <a:solidFill>
                  <a:srgbClr val="034EA2"/>
                </a:solidFill>
                <a:latin typeface="Arial Black" panose="020B0A04020102020204" pitchFamily="34" charset="0"/>
              </a:rPr>
              <a:t>			</a:t>
            </a:r>
          </a:p>
          <a:p>
            <a:pPr>
              <a:lnSpc>
                <a:spcPct val="89000"/>
              </a:lnSpc>
            </a:pPr>
            <a:r>
              <a:rPr lang="en-US" sz="3200" b="1" spc="40" dirty="0">
                <a:solidFill>
                  <a:srgbClr val="034EA2"/>
                </a:solidFill>
                <a:latin typeface="Arial Black" panose="020B0A04020102020204" pitchFamily="34" charset="0"/>
              </a:rPr>
              <a:t>Mediation in Family Disputes (in courts)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Based on the abovementioned Act on mediation...</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Mediation should be carried out and the settlement confirmed so that the interests of the child are safeguarded and the provisions in the law concerning the custody of a child are taken into account</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Objective to increase settlements in cases where children are involved: co-mediation in courts, judge as a mediator and a psychologist or an experienced social worker as a co-mediator, both trained as mediators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a:lnSpc>
                <a:spcPct val="89000"/>
              </a:lnSpc>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335243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542770"/>
          </a:xfrm>
          <a:prstGeom prst="rect">
            <a:avLst/>
          </a:prstGeom>
          <a:noFill/>
        </p:spPr>
        <p:txBody>
          <a:bodyPr wrap="square" rtlCol="0">
            <a:spAutoFit/>
          </a:bodyPr>
          <a:lstStyle/>
          <a:p>
            <a:pPr>
              <a:lnSpc>
                <a:spcPct val="89000"/>
              </a:lnSpc>
            </a:pPr>
            <a:endParaRPr lang="en-US" sz="3200" b="1" spc="40" dirty="0">
              <a:solidFill>
                <a:srgbClr val="034EA2"/>
              </a:solidFill>
              <a:latin typeface="Arial Black" panose="020B0A04020102020204" pitchFamily="34" charset="0"/>
            </a:endParaRPr>
          </a:p>
          <a:p>
            <a:pPr lvl="8">
              <a:lnSpc>
                <a:spcPct val="89000"/>
              </a:lnSpc>
            </a:pPr>
            <a:endParaRPr lang="en-US" sz="3200" b="1" spc="40" dirty="0">
              <a:solidFill>
                <a:srgbClr val="034EA2"/>
              </a:solidFill>
              <a:latin typeface="Arial Black" panose="020B0A04020102020204" pitchFamily="34" charset="0"/>
            </a:endParaRPr>
          </a:p>
          <a:p>
            <a:pPr>
              <a:lnSpc>
                <a:spcPct val="89000"/>
              </a:lnSpc>
            </a:pPr>
            <a:r>
              <a:rPr lang="en-US" sz="3200" b="1" spc="40" dirty="0">
                <a:solidFill>
                  <a:srgbClr val="034EA2"/>
                </a:solidFill>
                <a:latin typeface="Arial Black" panose="020B0A04020102020204" pitchFamily="34" charset="0"/>
              </a:rPr>
              <a:t>Mediation in Family Disputes cont.                        </a:t>
            </a:r>
            <a:r>
              <a:rPr lang="en-US" sz="3600" b="1" spc="40" dirty="0">
                <a:solidFill>
                  <a:srgbClr val="034EA2"/>
                </a:solidFill>
                <a:latin typeface="Arial Black" panose="020B0A04020102020204" pitchFamily="34" charset="0"/>
              </a:rPr>
              <a:t>9</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Mediation as an alternative to a long and often strenuous trial</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A special service that parents may use </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Questions that may be brought up</a:t>
            </a:r>
          </a:p>
          <a:p>
            <a:pPr marL="1024043" lvl="1"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Custody of the child</a:t>
            </a:r>
          </a:p>
          <a:p>
            <a:pPr marL="1024043" lvl="1"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Living arrangements</a:t>
            </a:r>
          </a:p>
          <a:p>
            <a:pPr marL="1024043" lvl="1"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Visiting rights</a:t>
            </a:r>
          </a:p>
          <a:p>
            <a:pPr marL="1024043" lvl="1"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Maintenance of the child</a:t>
            </a:r>
          </a:p>
          <a:p>
            <a:pPr marL="1024043" lvl="1"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Other matters concerning child’s everyday life that cannot be handled in a trial</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4142346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1591</TotalTime>
  <Words>1855</Words>
  <Application>Microsoft Office PowerPoint</Application>
  <PresentationFormat>Mukautettu</PresentationFormat>
  <Paragraphs>274</Paragraphs>
  <Slides>25</Slides>
  <Notes>24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25</vt:i4>
      </vt:variant>
    </vt:vector>
  </HeadingPairs>
  <TitlesOfParts>
    <vt:vector size="30" baseType="lpstr">
      <vt:lpstr>Arial</vt:lpstr>
      <vt:lpstr>Arial Black</vt:lpstr>
      <vt:lpstr>Calibri</vt:lpstr>
      <vt:lpstr>Calibri Light</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rst rmchk</dc:creator>
  <cp:lastModifiedBy>Naapi Marjo (KO)</cp:lastModifiedBy>
  <cp:revision>135</cp:revision>
  <cp:lastPrinted>2019-12-13T13:38:57Z</cp:lastPrinted>
  <dcterms:created xsi:type="dcterms:W3CDTF">2018-05-30T10:15:15Z</dcterms:created>
  <dcterms:modified xsi:type="dcterms:W3CDTF">2021-02-22T14:01:14Z</dcterms:modified>
</cp:coreProperties>
</file>